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88" r:id="rId1"/>
  </p:sldMasterIdLst>
  <p:notesMasterIdLst>
    <p:notesMasterId r:id="rId32"/>
  </p:notesMasterIdLst>
  <p:sldIdLst>
    <p:sldId id="300" r:id="rId2"/>
    <p:sldId id="297" r:id="rId3"/>
    <p:sldId id="298" r:id="rId4"/>
    <p:sldId id="301" r:id="rId5"/>
    <p:sldId id="328" r:id="rId6"/>
    <p:sldId id="305" r:id="rId7"/>
    <p:sldId id="336" r:id="rId8"/>
    <p:sldId id="329" r:id="rId9"/>
    <p:sldId id="330" r:id="rId10"/>
    <p:sldId id="332" r:id="rId11"/>
    <p:sldId id="333" r:id="rId12"/>
    <p:sldId id="334" r:id="rId13"/>
    <p:sldId id="335" r:id="rId14"/>
    <p:sldId id="319" r:id="rId15"/>
    <p:sldId id="320" r:id="rId16"/>
    <p:sldId id="277" r:id="rId17"/>
    <p:sldId id="279" r:id="rId18"/>
    <p:sldId id="282" r:id="rId19"/>
    <p:sldId id="283" r:id="rId20"/>
    <p:sldId id="284" r:id="rId21"/>
    <p:sldId id="326" r:id="rId22"/>
    <p:sldId id="327" r:id="rId23"/>
    <p:sldId id="285" r:id="rId24"/>
    <p:sldId id="337" r:id="rId25"/>
    <p:sldId id="287" r:id="rId26"/>
    <p:sldId id="288" r:id="rId27"/>
    <p:sldId id="289" r:id="rId28"/>
    <p:sldId id="290" r:id="rId29"/>
    <p:sldId id="291" r:id="rId30"/>
    <p:sldId id="29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neem Qaddoura" initials="RQ"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3F3F3F"/>
    <a:srgbClr val="5C5C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2094" y="-510"/>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3D852A-7263-454C-A011-284E0DBE1B2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4C4D3251-C5AA-4BF9-945A-900CF276714B}">
      <dgm:prSet phldrT="[Text]"/>
      <dgm:spPr/>
      <dgm:t>
        <a:bodyPr/>
        <a:lstStyle/>
        <a:p>
          <a:r>
            <a:rPr lang="ar-JO" dirty="0"/>
            <a:t>يمكن تقسيم شبكات التواصل الاجتماعي حسب</a:t>
          </a:r>
          <a:endParaRPr lang="en-GB" dirty="0"/>
        </a:p>
      </dgm:t>
    </dgm:pt>
    <dgm:pt modelId="{32570CA9-1FF1-4078-93A5-D70534F4F120}" type="parTrans" cxnId="{F6229398-A800-4927-955D-9321F553DEAE}">
      <dgm:prSet/>
      <dgm:spPr/>
      <dgm:t>
        <a:bodyPr/>
        <a:lstStyle/>
        <a:p>
          <a:endParaRPr lang="en-GB"/>
        </a:p>
      </dgm:t>
    </dgm:pt>
    <dgm:pt modelId="{5F0E20E1-BE5D-4A97-81E9-235F94481B92}" type="sibTrans" cxnId="{F6229398-A800-4927-955D-9321F553DEAE}">
      <dgm:prSet/>
      <dgm:spPr/>
      <dgm:t>
        <a:bodyPr/>
        <a:lstStyle/>
        <a:p>
          <a:endParaRPr lang="en-GB"/>
        </a:p>
      </dgm:t>
    </dgm:pt>
    <dgm:pt modelId="{75993D72-DDEA-47A3-B87C-107A8998AE47}">
      <dgm:prSet phldrT="[Text]"/>
      <dgm:spPr/>
      <dgm:t>
        <a:bodyPr/>
        <a:lstStyle/>
        <a:p>
          <a:r>
            <a:rPr lang="ar-JO" dirty="0"/>
            <a:t>أولا: مواقع تتخصص ب</a:t>
          </a:r>
          <a:r>
            <a:rPr lang="ar-EG" b="0" i="0" dirty="0"/>
            <a:t>الإتصالات وإيجاد وتبادل المعلومات</a:t>
          </a:r>
          <a:endParaRPr lang="en-GB" dirty="0"/>
        </a:p>
      </dgm:t>
    </dgm:pt>
    <dgm:pt modelId="{BA82CFB8-2092-4134-8C6E-C02E91028A1F}" type="parTrans" cxnId="{EDA50715-9FE9-4B6F-9944-2236807F3AD0}">
      <dgm:prSet/>
      <dgm:spPr/>
      <dgm:t>
        <a:bodyPr/>
        <a:lstStyle/>
        <a:p>
          <a:endParaRPr lang="en-GB"/>
        </a:p>
      </dgm:t>
    </dgm:pt>
    <dgm:pt modelId="{704FE82B-21F9-41AF-B987-7644C84C4420}" type="sibTrans" cxnId="{EDA50715-9FE9-4B6F-9944-2236807F3AD0}">
      <dgm:prSet/>
      <dgm:spPr/>
      <dgm:t>
        <a:bodyPr/>
        <a:lstStyle/>
        <a:p>
          <a:endParaRPr lang="en-GB"/>
        </a:p>
      </dgm:t>
    </dgm:pt>
    <dgm:pt modelId="{68E5C98D-ED07-44BA-8F27-EC0226ED12DD}">
      <dgm:prSet phldrT="[Text]"/>
      <dgm:spPr/>
      <dgm:t>
        <a:bodyPr/>
        <a:lstStyle/>
        <a:p>
          <a:r>
            <a:rPr lang="ar-JO" dirty="0"/>
            <a:t>ثانياً: </a:t>
          </a:r>
          <a:r>
            <a:rPr lang="ar-EG" b="0" i="0" dirty="0"/>
            <a:t>مواقع التعاون وبناء فرق العمل.</a:t>
          </a:r>
          <a:endParaRPr lang="en-GB" dirty="0"/>
        </a:p>
      </dgm:t>
    </dgm:pt>
    <dgm:pt modelId="{7E019E18-0771-42D3-920B-C3ECABD51DAB}" type="parTrans" cxnId="{B491A66B-2A02-445C-90FA-B93B2DDD5604}">
      <dgm:prSet/>
      <dgm:spPr/>
      <dgm:t>
        <a:bodyPr/>
        <a:lstStyle/>
        <a:p>
          <a:endParaRPr lang="en-GB"/>
        </a:p>
      </dgm:t>
    </dgm:pt>
    <dgm:pt modelId="{2F487D6D-795A-41BD-9734-49D978DEE079}" type="sibTrans" cxnId="{B491A66B-2A02-445C-90FA-B93B2DDD5604}">
      <dgm:prSet/>
      <dgm:spPr/>
      <dgm:t>
        <a:bodyPr/>
        <a:lstStyle/>
        <a:p>
          <a:endParaRPr lang="en-GB"/>
        </a:p>
      </dgm:t>
    </dgm:pt>
    <dgm:pt modelId="{E51E676B-3517-4D45-88B5-B052A1F69FA4}">
      <dgm:prSet phldrT="[Text]"/>
      <dgm:spPr/>
      <dgm:t>
        <a:bodyPr/>
        <a:lstStyle/>
        <a:p>
          <a:r>
            <a:rPr lang="ar-JO" dirty="0"/>
            <a:t>رابعاً: </a:t>
          </a:r>
          <a:r>
            <a:rPr lang="ar-EG" b="0" i="0" dirty="0"/>
            <a:t>مواقع الرأي والإستعراض</a:t>
          </a:r>
          <a:endParaRPr lang="en-GB" dirty="0"/>
        </a:p>
      </dgm:t>
    </dgm:pt>
    <dgm:pt modelId="{4FBF5657-10CE-4561-AE0F-3DCDA850B607}" type="parTrans" cxnId="{EE9B4CEC-CD36-449F-AFE9-E05E6782CFEA}">
      <dgm:prSet/>
      <dgm:spPr/>
      <dgm:t>
        <a:bodyPr/>
        <a:lstStyle/>
        <a:p>
          <a:endParaRPr lang="en-GB"/>
        </a:p>
      </dgm:t>
    </dgm:pt>
    <dgm:pt modelId="{CD8F9851-B960-4429-B6DB-6E4A246EC733}" type="sibTrans" cxnId="{EE9B4CEC-CD36-449F-AFE9-E05E6782CFEA}">
      <dgm:prSet/>
      <dgm:spPr/>
      <dgm:t>
        <a:bodyPr/>
        <a:lstStyle/>
        <a:p>
          <a:endParaRPr lang="en-GB"/>
        </a:p>
      </dgm:t>
    </dgm:pt>
    <dgm:pt modelId="{AFE65029-D6F1-4258-B06F-78A33D1F2AD1}">
      <dgm:prSet phldrT="[Text]"/>
      <dgm:spPr/>
      <dgm:t>
        <a:bodyPr/>
        <a:lstStyle/>
        <a:p>
          <a:r>
            <a:rPr lang="ar-JO" dirty="0"/>
            <a:t>خامساً: </a:t>
          </a:r>
          <a:r>
            <a:rPr lang="ar-EG" b="0" i="0" dirty="0"/>
            <a:t>مواقع الترفيه الإجتماعية</a:t>
          </a:r>
          <a:endParaRPr lang="en-GB" dirty="0"/>
        </a:p>
      </dgm:t>
    </dgm:pt>
    <dgm:pt modelId="{73837E95-26B0-4DF6-971C-A710924198B3}" type="parTrans" cxnId="{C54A5648-9953-4BC3-9D4B-7C51E6765EF0}">
      <dgm:prSet/>
      <dgm:spPr/>
      <dgm:t>
        <a:bodyPr/>
        <a:lstStyle/>
        <a:p>
          <a:endParaRPr lang="en-GB"/>
        </a:p>
      </dgm:t>
    </dgm:pt>
    <dgm:pt modelId="{8CBCB389-6F89-4B6D-8049-A7E419EB36A9}" type="sibTrans" cxnId="{C54A5648-9953-4BC3-9D4B-7C51E6765EF0}">
      <dgm:prSet/>
      <dgm:spPr/>
      <dgm:t>
        <a:bodyPr/>
        <a:lstStyle/>
        <a:p>
          <a:endParaRPr lang="en-GB"/>
        </a:p>
      </dgm:t>
    </dgm:pt>
    <dgm:pt modelId="{E99E9637-B05F-4685-90BC-10436CACD5BE}">
      <dgm:prSet/>
      <dgm:spPr/>
      <dgm:t>
        <a:bodyPr/>
        <a:lstStyle/>
        <a:p>
          <a:r>
            <a:rPr lang="ar-JO" b="0" i="0" dirty="0"/>
            <a:t>ثالثاً: </a:t>
          </a:r>
          <a:r>
            <a:rPr lang="ar-EG" b="0" i="0" dirty="0"/>
            <a:t>مواقع الوسائط المتعددة</a:t>
          </a:r>
          <a:r>
            <a:rPr lang="ar-JO" b="0" i="0" dirty="0"/>
            <a:t> </a:t>
          </a:r>
          <a:endParaRPr lang="ar-EG" dirty="0"/>
        </a:p>
      </dgm:t>
    </dgm:pt>
    <dgm:pt modelId="{7964B263-0D5D-4FE6-8913-18D19E410656}" type="parTrans" cxnId="{8EC3604A-B3D3-41E6-AE18-19C1DD63F5B4}">
      <dgm:prSet/>
      <dgm:spPr/>
      <dgm:t>
        <a:bodyPr/>
        <a:lstStyle/>
        <a:p>
          <a:endParaRPr lang="en-GB"/>
        </a:p>
      </dgm:t>
    </dgm:pt>
    <dgm:pt modelId="{B569580A-21A2-41A5-B9A1-AA44E01EC2B2}" type="sibTrans" cxnId="{8EC3604A-B3D3-41E6-AE18-19C1DD63F5B4}">
      <dgm:prSet/>
      <dgm:spPr/>
      <dgm:t>
        <a:bodyPr/>
        <a:lstStyle/>
        <a:p>
          <a:endParaRPr lang="en-GB"/>
        </a:p>
      </dgm:t>
    </dgm:pt>
    <dgm:pt modelId="{93B168AA-D2F9-4D74-8F04-CA3C1D9EAAF3}" type="pres">
      <dgm:prSet presAssocID="{333D852A-7263-454C-A011-284E0DBE1B25}" presName="Name0" presStyleCnt="0">
        <dgm:presLayoutVars>
          <dgm:chMax val="1"/>
          <dgm:dir/>
          <dgm:animLvl val="ctr"/>
          <dgm:resizeHandles val="exact"/>
        </dgm:presLayoutVars>
      </dgm:prSet>
      <dgm:spPr/>
      <dgm:t>
        <a:bodyPr/>
        <a:lstStyle/>
        <a:p>
          <a:pPr rtl="1"/>
          <a:endParaRPr lang="ar-JO"/>
        </a:p>
      </dgm:t>
    </dgm:pt>
    <dgm:pt modelId="{FDFE2DAF-156E-40BB-A5E9-511F0ECA794C}" type="pres">
      <dgm:prSet presAssocID="{4C4D3251-C5AA-4BF9-945A-900CF276714B}" presName="centerShape" presStyleLbl="node0" presStyleIdx="0" presStyleCnt="1" custScaleX="156880" custScaleY="128357"/>
      <dgm:spPr/>
      <dgm:t>
        <a:bodyPr/>
        <a:lstStyle/>
        <a:p>
          <a:pPr rtl="1"/>
          <a:endParaRPr lang="ar-JO"/>
        </a:p>
      </dgm:t>
    </dgm:pt>
    <dgm:pt modelId="{021D82F0-FE5D-4758-96D4-98AEA2C798B7}" type="pres">
      <dgm:prSet presAssocID="{BA82CFB8-2092-4134-8C6E-C02E91028A1F}" presName="parTrans" presStyleLbl="sibTrans2D1" presStyleIdx="0" presStyleCnt="5"/>
      <dgm:spPr/>
      <dgm:t>
        <a:bodyPr/>
        <a:lstStyle/>
        <a:p>
          <a:pPr rtl="1"/>
          <a:endParaRPr lang="ar-JO"/>
        </a:p>
      </dgm:t>
    </dgm:pt>
    <dgm:pt modelId="{5618AE4B-56D9-48DB-AAAC-22ED437CA80D}" type="pres">
      <dgm:prSet presAssocID="{BA82CFB8-2092-4134-8C6E-C02E91028A1F}" presName="connectorText" presStyleLbl="sibTrans2D1" presStyleIdx="0" presStyleCnt="5"/>
      <dgm:spPr/>
      <dgm:t>
        <a:bodyPr/>
        <a:lstStyle/>
        <a:p>
          <a:pPr rtl="1"/>
          <a:endParaRPr lang="ar-JO"/>
        </a:p>
      </dgm:t>
    </dgm:pt>
    <dgm:pt modelId="{C9CF828A-6B28-47D7-BD7E-8C0BDD966622}" type="pres">
      <dgm:prSet presAssocID="{75993D72-DDEA-47A3-B87C-107A8998AE47}" presName="node" presStyleLbl="node1" presStyleIdx="0" presStyleCnt="5" custScaleX="178475">
        <dgm:presLayoutVars>
          <dgm:bulletEnabled val="1"/>
        </dgm:presLayoutVars>
      </dgm:prSet>
      <dgm:spPr/>
      <dgm:t>
        <a:bodyPr/>
        <a:lstStyle/>
        <a:p>
          <a:pPr rtl="1"/>
          <a:endParaRPr lang="ar-JO"/>
        </a:p>
      </dgm:t>
    </dgm:pt>
    <dgm:pt modelId="{2C9E7399-3E73-45FB-82E7-BB0508095A00}" type="pres">
      <dgm:prSet presAssocID="{7E019E18-0771-42D3-920B-C3ECABD51DAB}" presName="parTrans" presStyleLbl="sibTrans2D1" presStyleIdx="1" presStyleCnt="5"/>
      <dgm:spPr/>
      <dgm:t>
        <a:bodyPr/>
        <a:lstStyle/>
        <a:p>
          <a:pPr rtl="1"/>
          <a:endParaRPr lang="ar-JO"/>
        </a:p>
      </dgm:t>
    </dgm:pt>
    <dgm:pt modelId="{9265287F-0CDD-422C-BEC2-F9371DA936C0}" type="pres">
      <dgm:prSet presAssocID="{7E019E18-0771-42D3-920B-C3ECABD51DAB}" presName="connectorText" presStyleLbl="sibTrans2D1" presStyleIdx="1" presStyleCnt="5"/>
      <dgm:spPr/>
      <dgm:t>
        <a:bodyPr/>
        <a:lstStyle/>
        <a:p>
          <a:pPr rtl="1"/>
          <a:endParaRPr lang="ar-JO"/>
        </a:p>
      </dgm:t>
    </dgm:pt>
    <dgm:pt modelId="{01B11BA0-58D5-410B-80BD-C64BEE5A354B}" type="pres">
      <dgm:prSet presAssocID="{68E5C98D-ED07-44BA-8F27-EC0226ED12DD}" presName="node" presStyleLbl="node1" presStyleIdx="1" presStyleCnt="5" custScaleX="171652" custRadScaleRad="128540" custRadScaleInc="11361">
        <dgm:presLayoutVars>
          <dgm:bulletEnabled val="1"/>
        </dgm:presLayoutVars>
      </dgm:prSet>
      <dgm:spPr/>
      <dgm:t>
        <a:bodyPr/>
        <a:lstStyle/>
        <a:p>
          <a:pPr rtl="1"/>
          <a:endParaRPr lang="ar-JO"/>
        </a:p>
      </dgm:t>
    </dgm:pt>
    <dgm:pt modelId="{A2CE268A-09DF-45AA-A10E-8778E9A2EB17}" type="pres">
      <dgm:prSet presAssocID="{7964B263-0D5D-4FE6-8913-18D19E410656}" presName="parTrans" presStyleLbl="sibTrans2D1" presStyleIdx="2" presStyleCnt="5"/>
      <dgm:spPr/>
      <dgm:t>
        <a:bodyPr/>
        <a:lstStyle/>
        <a:p>
          <a:pPr rtl="1"/>
          <a:endParaRPr lang="ar-JO"/>
        </a:p>
      </dgm:t>
    </dgm:pt>
    <dgm:pt modelId="{743EAD9F-B2F9-4F18-A3A2-231B91EC345B}" type="pres">
      <dgm:prSet presAssocID="{7964B263-0D5D-4FE6-8913-18D19E410656}" presName="connectorText" presStyleLbl="sibTrans2D1" presStyleIdx="2" presStyleCnt="5"/>
      <dgm:spPr/>
      <dgm:t>
        <a:bodyPr/>
        <a:lstStyle/>
        <a:p>
          <a:pPr rtl="1"/>
          <a:endParaRPr lang="ar-JO"/>
        </a:p>
      </dgm:t>
    </dgm:pt>
    <dgm:pt modelId="{CA0787A2-93FC-4426-8D2B-6215CA69F667}" type="pres">
      <dgm:prSet presAssocID="{E99E9637-B05F-4685-90BC-10436CACD5BE}" presName="node" presStyleLbl="node1" presStyleIdx="2" presStyleCnt="5" custScaleX="178802" custRadScaleRad="114030" custRadScaleInc="-15571">
        <dgm:presLayoutVars>
          <dgm:bulletEnabled val="1"/>
        </dgm:presLayoutVars>
      </dgm:prSet>
      <dgm:spPr/>
      <dgm:t>
        <a:bodyPr/>
        <a:lstStyle/>
        <a:p>
          <a:pPr rtl="1"/>
          <a:endParaRPr lang="ar-JO"/>
        </a:p>
      </dgm:t>
    </dgm:pt>
    <dgm:pt modelId="{8890C11D-3D4E-43C6-8B74-9C0BEFA52A68}" type="pres">
      <dgm:prSet presAssocID="{4FBF5657-10CE-4561-AE0F-3DCDA850B607}" presName="parTrans" presStyleLbl="sibTrans2D1" presStyleIdx="3" presStyleCnt="5"/>
      <dgm:spPr/>
      <dgm:t>
        <a:bodyPr/>
        <a:lstStyle/>
        <a:p>
          <a:pPr rtl="1"/>
          <a:endParaRPr lang="ar-JO"/>
        </a:p>
      </dgm:t>
    </dgm:pt>
    <dgm:pt modelId="{48A7A9BD-BA49-425C-AF9D-EE2D8C9E318C}" type="pres">
      <dgm:prSet presAssocID="{4FBF5657-10CE-4561-AE0F-3DCDA850B607}" presName="connectorText" presStyleLbl="sibTrans2D1" presStyleIdx="3" presStyleCnt="5"/>
      <dgm:spPr/>
      <dgm:t>
        <a:bodyPr/>
        <a:lstStyle/>
        <a:p>
          <a:pPr rtl="1"/>
          <a:endParaRPr lang="ar-JO"/>
        </a:p>
      </dgm:t>
    </dgm:pt>
    <dgm:pt modelId="{B895A341-6AE1-4C67-AEA9-B30FED233672}" type="pres">
      <dgm:prSet presAssocID="{E51E676B-3517-4D45-88B5-B052A1F69FA4}" presName="node" presStyleLbl="node1" presStyleIdx="3" presStyleCnt="5" custScaleX="167532" custRadScaleRad="116735" custRadScaleInc="19667">
        <dgm:presLayoutVars>
          <dgm:bulletEnabled val="1"/>
        </dgm:presLayoutVars>
      </dgm:prSet>
      <dgm:spPr/>
      <dgm:t>
        <a:bodyPr/>
        <a:lstStyle/>
        <a:p>
          <a:pPr rtl="1"/>
          <a:endParaRPr lang="ar-JO"/>
        </a:p>
      </dgm:t>
    </dgm:pt>
    <dgm:pt modelId="{94B77F0E-28E4-4319-8D6E-0D386B1FFF55}" type="pres">
      <dgm:prSet presAssocID="{73837E95-26B0-4DF6-971C-A710924198B3}" presName="parTrans" presStyleLbl="sibTrans2D1" presStyleIdx="4" presStyleCnt="5"/>
      <dgm:spPr/>
      <dgm:t>
        <a:bodyPr/>
        <a:lstStyle/>
        <a:p>
          <a:pPr rtl="1"/>
          <a:endParaRPr lang="ar-JO"/>
        </a:p>
      </dgm:t>
    </dgm:pt>
    <dgm:pt modelId="{DFA421DA-1F6A-4471-8D78-36B21DF53493}" type="pres">
      <dgm:prSet presAssocID="{73837E95-26B0-4DF6-971C-A710924198B3}" presName="connectorText" presStyleLbl="sibTrans2D1" presStyleIdx="4" presStyleCnt="5"/>
      <dgm:spPr/>
      <dgm:t>
        <a:bodyPr/>
        <a:lstStyle/>
        <a:p>
          <a:pPr rtl="1"/>
          <a:endParaRPr lang="ar-JO"/>
        </a:p>
      </dgm:t>
    </dgm:pt>
    <dgm:pt modelId="{059D4490-4D24-4A98-970C-2B4D08BC1461}" type="pres">
      <dgm:prSet presAssocID="{AFE65029-D6F1-4258-B06F-78A33D1F2AD1}" presName="node" presStyleLbl="node1" presStyleIdx="4" presStyleCnt="5" custScaleX="171007" custRadScaleRad="132528" custRadScaleInc="-14812">
        <dgm:presLayoutVars>
          <dgm:bulletEnabled val="1"/>
        </dgm:presLayoutVars>
      </dgm:prSet>
      <dgm:spPr/>
      <dgm:t>
        <a:bodyPr/>
        <a:lstStyle/>
        <a:p>
          <a:pPr rtl="1"/>
          <a:endParaRPr lang="ar-JO"/>
        </a:p>
      </dgm:t>
    </dgm:pt>
  </dgm:ptLst>
  <dgm:cxnLst>
    <dgm:cxn modelId="{34B50D40-23BA-4D7B-B9D7-A129102508DD}" type="presOf" srcId="{BA82CFB8-2092-4134-8C6E-C02E91028A1F}" destId="{5618AE4B-56D9-48DB-AAAC-22ED437CA80D}" srcOrd="1" destOrd="0" presId="urn:microsoft.com/office/officeart/2005/8/layout/radial5"/>
    <dgm:cxn modelId="{6896CC7F-0802-4B00-8746-2AFB61959BFC}" type="presOf" srcId="{7E019E18-0771-42D3-920B-C3ECABD51DAB}" destId="{9265287F-0CDD-422C-BEC2-F9371DA936C0}" srcOrd="1" destOrd="0" presId="urn:microsoft.com/office/officeart/2005/8/layout/radial5"/>
    <dgm:cxn modelId="{F6229398-A800-4927-955D-9321F553DEAE}" srcId="{333D852A-7263-454C-A011-284E0DBE1B25}" destId="{4C4D3251-C5AA-4BF9-945A-900CF276714B}" srcOrd="0" destOrd="0" parTransId="{32570CA9-1FF1-4078-93A5-D70534F4F120}" sibTransId="{5F0E20E1-BE5D-4A97-81E9-235F94481B92}"/>
    <dgm:cxn modelId="{EE9B4CEC-CD36-449F-AFE9-E05E6782CFEA}" srcId="{4C4D3251-C5AA-4BF9-945A-900CF276714B}" destId="{E51E676B-3517-4D45-88B5-B052A1F69FA4}" srcOrd="3" destOrd="0" parTransId="{4FBF5657-10CE-4561-AE0F-3DCDA850B607}" sibTransId="{CD8F9851-B960-4429-B6DB-6E4A246EC733}"/>
    <dgm:cxn modelId="{AA6ABAC2-7C21-4C43-9DC1-B0F3BCE40AB3}" type="presOf" srcId="{BA82CFB8-2092-4134-8C6E-C02E91028A1F}" destId="{021D82F0-FE5D-4758-96D4-98AEA2C798B7}" srcOrd="0" destOrd="0" presId="urn:microsoft.com/office/officeart/2005/8/layout/radial5"/>
    <dgm:cxn modelId="{800BD1C9-BC59-42CF-B593-25C2646B0C46}" type="presOf" srcId="{4FBF5657-10CE-4561-AE0F-3DCDA850B607}" destId="{48A7A9BD-BA49-425C-AF9D-EE2D8C9E318C}" srcOrd="1" destOrd="0" presId="urn:microsoft.com/office/officeart/2005/8/layout/radial5"/>
    <dgm:cxn modelId="{2F48F953-3FFF-4CA6-8453-5D3C2F9C37D2}" type="presOf" srcId="{E99E9637-B05F-4685-90BC-10436CACD5BE}" destId="{CA0787A2-93FC-4426-8D2B-6215CA69F667}" srcOrd="0" destOrd="0" presId="urn:microsoft.com/office/officeart/2005/8/layout/radial5"/>
    <dgm:cxn modelId="{EDA50715-9FE9-4B6F-9944-2236807F3AD0}" srcId="{4C4D3251-C5AA-4BF9-945A-900CF276714B}" destId="{75993D72-DDEA-47A3-B87C-107A8998AE47}" srcOrd="0" destOrd="0" parTransId="{BA82CFB8-2092-4134-8C6E-C02E91028A1F}" sibTransId="{704FE82B-21F9-41AF-B987-7644C84C4420}"/>
    <dgm:cxn modelId="{309692E3-0877-4E64-A7B6-6003F2C1A4DC}" type="presOf" srcId="{73837E95-26B0-4DF6-971C-A710924198B3}" destId="{DFA421DA-1F6A-4471-8D78-36B21DF53493}" srcOrd="1" destOrd="0" presId="urn:microsoft.com/office/officeart/2005/8/layout/radial5"/>
    <dgm:cxn modelId="{400AAB98-5F76-4962-A159-A104C168F82B}" type="presOf" srcId="{7964B263-0D5D-4FE6-8913-18D19E410656}" destId="{A2CE268A-09DF-45AA-A10E-8778E9A2EB17}" srcOrd="0" destOrd="0" presId="urn:microsoft.com/office/officeart/2005/8/layout/radial5"/>
    <dgm:cxn modelId="{944D1907-1362-415E-BD88-419E863E3E8A}" type="presOf" srcId="{E51E676B-3517-4D45-88B5-B052A1F69FA4}" destId="{B895A341-6AE1-4C67-AEA9-B30FED233672}" srcOrd="0" destOrd="0" presId="urn:microsoft.com/office/officeart/2005/8/layout/radial5"/>
    <dgm:cxn modelId="{099DE363-09C4-410F-8B9F-8C162CC0FE5F}" type="presOf" srcId="{73837E95-26B0-4DF6-971C-A710924198B3}" destId="{94B77F0E-28E4-4319-8D6E-0D386B1FFF55}" srcOrd="0" destOrd="0" presId="urn:microsoft.com/office/officeart/2005/8/layout/radial5"/>
    <dgm:cxn modelId="{CA55A889-6F11-4A42-BCE4-80CA490F6D12}" type="presOf" srcId="{4C4D3251-C5AA-4BF9-945A-900CF276714B}" destId="{FDFE2DAF-156E-40BB-A5E9-511F0ECA794C}" srcOrd="0" destOrd="0" presId="urn:microsoft.com/office/officeart/2005/8/layout/radial5"/>
    <dgm:cxn modelId="{B491A66B-2A02-445C-90FA-B93B2DDD5604}" srcId="{4C4D3251-C5AA-4BF9-945A-900CF276714B}" destId="{68E5C98D-ED07-44BA-8F27-EC0226ED12DD}" srcOrd="1" destOrd="0" parTransId="{7E019E18-0771-42D3-920B-C3ECABD51DAB}" sibTransId="{2F487D6D-795A-41BD-9734-49D978DEE079}"/>
    <dgm:cxn modelId="{489249D6-C6D4-4250-9C4C-BC0CE0B7D5E1}" type="presOf" srcId="{7E019E18-0771-42D3-920B-C3ECABD51DAB}" destId="{2C9E7399-3E73-45FB-82E7-BB0508095A00}" srcOrd="0" destOrd="0" presId="urn:microsoft.com/office/officeart/2005/8/layout/radial5"/>
    <dgm:cxn modelId="{986279F1-93C0-48ED-9A84-649FB9146C27}" type="presOf" srcId="{4FBF5657-10CE-4561-AE0F-3DCDA850B607}" destId="{8890C11D-3D4E-43C6-8B74-9C0BEFA52A68}" srcOrd="0" destOrd="0" presId="urn:microsoft.com/office/officeart/2005/8/layout/radial5"/>
    <dgm:cxn modelId="{7C123520-B44D-4DA0-AB27-D5624C96CC29}" type="presOf" srcId="{75993D72-DDEA-47A3-B87C-107A8998AE47}" destId="{C9CF828A-6B28-47D7-BD7E-8C0BDD966622}" srcOrd="0" destOrd="0" presId="urn:microsoft.com/office/officeart/2005/8/layout/radial5"/>
    <dgm:cxn modelId="{8198BBEA-79A1-4EAD-AAB8-8A5D4FF1FE04}" type="presOf" srcId="{7964B263-0D5D-4FE6-8913-18D19E410656}" destId="{743EAD9F-B2F9-4F18-A3A2-231B91EC345B}" srcOrd="1" destOrd="0" presId="urn:microsoft.com/office/officeart/2005/8/layout/radial5"/>
    <dgm:cxn modelId="{C54A5648-9953-4BC3-9D4B-7C51E6765EF0}" srcId="{4C4D3251-C5AA-4BF9-945A-900CF276714B}" destId="{AFE65029-D6F1-4258-B06F-78A33D1F2AD1}" srcOrd="4" destOrd="0" parTransId="{73837E95-26B0-4DF6-971C-A710924198B3}" sibTransId="{8CBCB389-6F89-4B6D-8049-A7E419EB36A9}"/>
    <dgm:cxn modelId="{97601B0E-B7BF-4D06-8930-DC760C13392F}" type="presOf" srcId="{68E5C98D-ED07-44BA-8F27-EC0226ED12DD}" destId="{01B11BA0-58D5-410B-80BD-C64BEE5A354B}" srcOrd="0" destOrd="0" presId="urn:microsoft.com/office/officeart/2005/8/layout/radial5"/>
    <dgm:cxn modelId="{817ACA55-016A-4FC8-8F6B-7635813E9A8C}" type="presOf" srcId="{AFE65029-D6F1-4258-B06F-78A33D1F2AD1}" destId="{059D4490-4D24-4A98-970C-2B4D08BC1461}" srcOrd="0" destOrd="0" presId="urn:microsoft.com/office/officeart/2005/8/layout/radial5"/>
    <dgm:cxn modelId="{8EC3604A-B3D3-41E6-AE18-19C1DD63F5B4}" srcId="{4C4D3251-C5AA-4BF9-945A-900CF276714B}" destId="{E99E9637-B05F-4685-90BC-10436CACD5BE}" srcOrd="2" destOrd="0" parTransId="{7964B263-0D5D-4FE6-8913-18D19E410656}" sibTransId="{B569580A-21A2-41A5-B9A1-AA44E01EC2B2}"/>
    <dgm:cxn modelId="{3CC7FFC1-0FB5-4E4D-A9CA-F5772CD09BA7}" type="presOf" srcId="{333D852A-7263-454C-A011-284E0DBE1B25}" destId="{93B168AA-D2F9-4D74-8F04-CA3C1D9EAAF3}" srcOrd="0" destOrd="0" presId="urn:microsoft.com/office/officeart/2005/8/layout/radial5"/>
    <dgm:cxn modelId="{1FEBCA87-5E13-4184-B231-4A5945D47D7B}" type="presParOf" srcId="{93B168AA-D2F9-4D74-8F04-CA3C1D9EAAF3}" destId="{FDFE2DAF-156E-40BB-A5E9-511F0ECA794C}" srcOrd="0" destOrd="0" presId="urn:microsoft.com/office/officeart/2005/8/layout/radial5"/>
    <dgm:cxn modelId="{B08216A3-F48A-417B-9032-6E911F711C13}" type="presParOf" srcId="{93B168AA-D2F9-4D74-8F04-CA3C1D9EAAF3}" destId="{021D82F0-FE5D-4758-96D4-98AEA2C798B7}" srcOrd="1" destOrd="0" presId="urn:microsoft.com/office/officeart/2005/8/layout/radial5"/>
    <dgm:cxn modelId="{EC48F2D3-ACBC-406D-BFDF-8E0B489D15E0}" type="presParOf" srcId="{021D82F0-FE5D-4758-96D4-98AEA2C798B7}" destId="{5618AE4B-56D9-48DB-AAAC-22ED437CA80D}" srcOrd="0" destOrd="0" presId="urn:microsoft.com/office/officeart/2005/8/layout/radial5"/>
    <dgm:cxn modelId="{E4824159-313E-4152-BF8A-1B28CF18EB65}" type="presParOf" srcId="{93B168AA-D2F9-4D74-8F04-CA3C1D9EAAF3}" destId="{C9CF828A-6B28-47D7-BD7E-8C0BDD966622}" srcOrd="2" destOrd="0" presId="urn:microsoft.com/office/officeart/2005/8/layout/radial5"/>
    <dgm:cxn modelId="{2C579C43-9A24-4B8A-9A29-F0764CE3BECC}" type="presParOf" srcId="{93B168AA-D2F9-4D74-8F04-CA3C1D9EAAF3}" destId="{2C9E7399-3E73-45FB-82E7-BB0508095A00}" srcOrd="3" destOrd="0" presId="urn:microsoft.com/office/officeart/2005/8/layout/radial5"/>
    <dgm:cxn modelId="{959373D9-4EB4-42E7-9490-1E9F4952FE3D}" type="presParOf" srcId="{2C9E7399-3E73-45FB-82E7-BB0508095A00}" destId="{9265287F-0CDD-422C-BEC2-F9371DA936C0}" srcOrd="0" destOrd="0" presId="urn:microsoft.com/office/officeart/2005/8/layout/radial5"/>
    <dgm:cxn modelId="{CC19B133-C3BC-4653-AD0A-F522DC872BFF}" type="presParOf" srcId="{93B168AA-D2F9-4D74-8F04-CA3C1D9EAAF3}" destId="{01B11BA0-58D5-410B-80BD-C64BEE5A354B}" srcOrd="4" destOrd="0" presId="urn:microsoft.com/office/officeart/2005/8/layout/radial5"/>
    <dgm:cxn modelId="{1F5A72A0-6204-4208-BAA7-1F76B0E08DE4}" type="presParOf" srcId="{93B168AA-D2F9-4D74-8F04-CA3C1D9EAAF3}" destId="{A2CE268A-09DF-45AA-A10E-8778E9A2EB17}" srcOrd="5" destOrd="0" presId="urn:microsoft.com/office/officeart/2005/8/layout/radial5"/>
    <dgm:cxn modelId="{B158F0B0-B050-4B1B-B380-F20F9427FB56}" type="presParOf" srcId="{A2CE268A-09DF-45AA-A10E-8778E9A2EB17}" destId="{743EAD9F-B2F9-4F18-A3A2-231B91EC345B}" srcOrd="0" destOrd="0" presId="urn:microsoft.com/office/officeart/2005/8/layout/radial5"/>
    <dgm:cxn modelId="{ED66B817-8EEA-4A24-BDA5-CB4BC650231F}" type="presParOf" srcId="{93B168AA-D2F9-4D74-8F04-CA3C1D9EAAF3}" destId="{CA0787A2-93FC-4426-8D2B-6215CA69F667}" srcOrd="6" destOrd="0" presId="urn:microsoft.com/office/officeart/2005/8/layout/radial5"/>
    <dgm:cxn modelId="{3CDB64AF-1F19-4FEE-B405-E1C90A30D7C2}" type="presParOf" srcId="{93B168AA-D2F9-4D74-8F04-CA3C1D9EAAF3}" destId="{8890C11D-3D4E-43C6-8B74-9C0BEFA52A68}" srcOrd="7" destOrd="0" presId="urn:microsoft.com/office/officeart/2005/8/layout/radial5"/>
    <dgm:cxn modelId="{5F5CD84B-EE98-4121-9258-C0A31553AD88}" type="presParOf" srcId="{8890C11D-3D4E-43C6-8B74-9C0BEFA52A68}" destId="{48A7A9BD-BA49-425C-AF9D-EE2D8C9E318C}" srcOrd="0" destOrd="0" presId="urn:microsoft.com/office/officeart/2005/8/layout/radial5"/>
    <dgm:cxn modelId="{16A79E3D-4D69-4BEA-9191-1769C4862726}" type="presParOf" srcId="{93B168AA-D2F9-4D74-8F04-CA3C1D9EAAF3}" destId="{B895A341-6AE1-4C67-AEA9-B30FED233672}" srcOrd="8" destOrd="0" presId="urn:microsoft.com/office/officeart/2005/8/layout/radial5"/>
    <dgm:cxn modelId="{E736B841-5AD2-480A-92CF-4F5CECD77935}" type="presParOf" srcId="{93B168AA-D2F9-4D74-8F04-CA3C1D9EAAF3}" destId="{94B77F0E-28E4-4319-8D6E-0D386B1FFF55}" srcOrd="9" destOrd="0" presId="urn:microsoft.com/office/officeart/2005/8/layout/radial5"/>
    <dgm:cxn modelId="{29E25EBA-8E90-44F9-9E94-D6A089F7612A}" type="presParOf" srcId="{94B77F0E-28E4-4319-8D6E-0D386B1FFF55}" destId="{DFA421DA-1F6A-4471-8D78-36B21DF53493}" srcOrd="0" destOrd="0" presId="urn:microsoft.com/office/officeart/2005/8/layout/radial5"/>
    <dgm:cxn modelId="{343DE141-32AF-4395-B94F-54851C9CE3B2}" type="presParOf" srcId="{93B168AA-D2F9-4D74-8F04-CA3C1D9EAAF3}" destId="{059D4490-4D24-4A98-970C-2B4D08BC1461}"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E2DAF-156E-40BB-A5E9-511F0ECA794C}">
      <dsp:nvSpPr>
        <dsp:cNvPr id="0" name=""/>
        <dsp:cNvSpPr/>
      </dsp:nvSpPr>
      <dsp:spPr>
        <a:xfrm>
          <a:off x="2840370" y="1494962"/>
          <a:ext cx="1554646" cy="1271989"/>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JO" sz="1600" kern="1200" dirty="0"/>
            <a:t>يمكن تقسيم شبكات التواصل الاجتماعي حسب</a:t>
          </a:r>
          <a:endParaRPr lang="en-GB" sz="1600" kern="1200" dirty="0"/>
        </a:p>
      </dsp:txBody>
      <dsp:txXfrm>
        <a:off x="3068043" y="1681240"/>
        <a:ext cx="1099300" cy="899433"/>
      </dsp:txXfrm>
    </dsp:sp>
    <dsp:sp modelId="{021D82F0-FE5D-4758-96D4-98AEA2C798B7}">
      <dsp:nvSpPr>
        <dsp:cNvPr id="0" name=""/>
        <dsp:cNvSpPr/>
      </dsp:nvSpPr>
      <dsp:spPr>
        <a:xfrm rot="16200000">
          <a:off x="3519101" y="1124038"/>
          <a:ext cx="197183" cy="3809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3548679" y="1229809"/>
        <a:ext cx="138028" cy="228580"/>
      </dsp:txXfrm>
    </dsp:sp>
    <dsp:sp modelId="{C9CF828A-6B28-47D7-BD7E-8C0BDD966622}">
      <dsp:nvSpPr>
        <dsp:cNvPr id="0" name=""/>
        <dsp:cNvSpPr/>
      </dsp:nvSpPr>
      <dsp:spPr>
        <a:xfrm>
          <a:off x="2617796" y="2429"/>
          <a:ext cx="1999794" cy="1120489"/>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ar-JO" sz="1500" kern="1200" dirty="0"/>
            <a:t>أولا: مواقع تتخصص ب</a:t>
          </a:r>
          <a:r>
            <a:rPr lang="ar-EG" sz="1500" b="0" i="0" kern="1200" dirty="0"/>
            <a:t>الإتصالات وإيجاد وتبادل المعلومات</a:t>
          </a:r>
          <a:endParaRPr lang="en-GB" sz="1500" kern="1200" dirty="0"/>
        </a:p>
      </dsp:txBody>
      <dsp:txXfrm>
        <a:off x="2910659" y="166521"/>
        <a:ext cx="1414068" cy="792305"/>
      </dsp:txXfrm>
    </dsp:sp>
    <dsp:sp modelId="{2C9E7399-3E73-45FB-82E7-BB0508095A00}">
      <dsp:nvSpPr>
        <dsp:cNvPr id="0" name=""/>
        <dsp:cNvSpPr/>
      </dsp:nvSpPr>
      <dsp:spPr>
        <a:xfrm rot="20765398">
          <a:off x="4431160" y="1716850"/>
          <a:ext cx="178954" cy="3809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4431947" y="1799496"/>
        <a:ext cx="125268" cy="228580"/>
      </dsp:txXfrm>
    </dsp:sp>
    <dsp:sp modelId="{01B11BA0-58D5-410B-80BD-C64BEE5A354B}">
      <dsp:nvSpPr>
        <dsp:cNvPr id="0" name=""/>
        <dsp:cNvSpPr/>
      </dsp:nvSpPr>
      <dsp:spPr>
        <a:xfrm>
          <a:off x="4612776" y="1086101"/>
          <a:ext cx="1923343" cy="1120489"/>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ar-JO" sz="1500" kern="1200" dirty="0"/>
            <a:t>ثانياً: </a:t>
          </a:r>
          <a:r>
            <a:rPr lang="ar-EG" sz="1500" b="0" i="0" kern="1200" dirty="0"/>
            <a:t>مواقع التعاون وبناء فرق العمل.</a:t>
          </a:r>
          <a:endParaRPr lang="en-GB" sz="1500" kern="1200" dirty="0"/>
        </a:p>
      </dsp:txBody>
      <dsp:txXfrm>
        <a:off x="4894443" y="1250193"/>
        <a:ext cx="1360009" cy="792305"/>
      </dsp:txXfrm>
    </dsp:sp>
    <dsp:sp modelId="{A2CE268A-09DF-45AA-A10E-8778E9A2EB17}">
      <dsp:nvSpPr>
        <dsp:cNvPr id="0" name=""/>
        <dsp:cNvSpPr/>
      </dsp:nvSpPr>
      <dsp:spPr>
        <a:xfrm rot="2817070">
          <a:off x="4114060" y="2576407"/>
          <a:ext cx="195327" cy="3809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4123359" y="2631189"/>
        <a:ext cx="136729" cy="228580"/>
      </dsp:txXfrm>
    </dsp:sp>
    <dsp:sp modelId="{CA0787A2-93FC-4426-8D2B-6215CA69F667}">
      <dsp:nvSpPr>
        <dsp:cNvPr id="0" name=""/>
        <dsp:cNvSpPr/>
      </dsp:nvSpPr>
      <dsp:spPr>
        <a:xfrm>
          <a:off x="3803402" y="2841910"/>
          <a:ext cx="2003458" cy="1120489"/>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ar-JO" sz="1500" b="0" i="0" kern="1200" dirty="0"/>
            <a:t>ثالثاً: </a:t>
          </a:r>
          <a:r>
            <a:rPr lang="ar-EG" sz="1500" b="0" i="0" kern="1200" dirty="0"/>
            <a:t>مواقع الوسائط المتعددة</a:t>
          </a:r>
          <a:r>
            <a:rPr lang="ar-JO" sz="1500" b="0" i="0" kern="1200" dirty="0"/>
            <a:t> </a:t>
          </a:r>
          <a:endParaRPr lang="ar-EG" sz="1500" kern="1200" dirty="0"/>
        </a:p>
      </dsp:txBody>
      <dsp:txXfrm>
        <a:off x="4096802" y="3006002"/>
        <a:ext cx="1416658" cy="792305"/>
      </dsp:txXfrm>
    </dsp:sp>
    <dsp:sp modelId="{8890C11D-3D4E-43C6-8B74-9C0BEFA52A68}">
      <dsp:nvSpPr>
        <dsp:cNvPr id="0" name=""/>
        <dsp:cNvSpPr/>
      </dsp:nvSpPr>
      <dsp:spPr>
        <a:xfrm rot="8071688">
          <a:off x="2881958" y="2577853"/>
          <a:ext cx="217538" cy="3809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rot="10800000">
        <a:off x="2937471" y="2630784"/>
        <a:ext cx="152277" cy="228580"/>
      </dsp:txXfrm>
    </dsp:sp>
    <dsp:sp modelId="{B895A341-6AE1-4C67-AEA9-B30FED233672}">
      <dsp:nvSpPr>
        <dsp:cNvPr id="0" name=""/>
        <dsp:cNvSpPr/>
      </dsp:nvSpPr>
      <dsp:spPr>
        <a:xfrm>
          <a:off x="1428674" y="2841910"/>
          <a:ext cx="1877178" cy="1120489"/>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ar-JO" sz="1500" kern="1200" dirty="0"/>
            <a:t>رابعاً: </a:t>
          </a:r>
          <a:r>
            <a:rPr lang="ar-EG" sz="1500" b="0" i="0" kern="1200" dirty="0"/>
            <a:t>مواقع الرأي والإستعراض</a:t>
          </a:r>
          <a:endParaRPr lang="en-GB" sz="1500" kern="1200" dirty="0"/>
        </a:p>
      </dsp:txBody>
      <dsp:txXfrm>
        <a:off x="1703580" y="3006002"/>
        <a:ext cx="1327366" cy="792305"/>
      </dsp:txXfrm>
    </dsp:sp>
    <dsp:sp modelId="{94B77F0E-28E4-4319-8D6E-0D386B1FFF55}">
      <dsp:nvSpPr>
        <dsp:cNvPr id="0" name=""/>
        <dsp:cNvSpPr/>
      </dsp:nvSpPr>
      <dsp:spPr>
        <a:xfrm rot="11560061">
          <a:off x="2577604" y="1730139"/>
          <a:ext cx="208594" cy="3809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rot="10800000">
        <a:off x="2639420" y="1813194"/>
        <a:ext cx="146016" cy="228580"/>
      </dsp:txXfrm>
    </dsp:sp>
    <dsp:sp modelId="{059D4490-4D24-4A98-970C-2B4D08BC1461}">
      <dsp:nvSpPr>
        <dsp:cNvPr id="0" name=""/>
        <dsp:cNvSpPr/>
      </dsp:nvSpPr>
      <dsp:spPr>
        <a:xfrm>
          <a:off x="631812" y="1114925"/>
          <a:ext cx="1916115" cy="1120489"/>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ar-JO" sz="1500" kern="1200" dirty="0"/>
            <a:t>خامساً: </a:t>
          </a:r>
          <a:r>
            <a:rPr lang="ar-EG" sz="1500" b="0" i="0" kern="1200" dirty="0"/>
            <a:t>مواقع الترفيه الإجتماعية</a:t>
          </a:r>
          <a:endParaRPr lang="en-GB" sz="1500" kern="1200" dirty="0"/>
        </a:p>
      </dsp:txBody>
      <dsp:txXfrm>
        <a:off x="912421" y="1279017"/>
        <a:ext cx="1354897" cy="79230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D1C0D0-39C7-4B49-81B4-829D8100CC7C}" type="datetimeFigureOut">
              <a:rPr lang="en-GB" smtClean="0"/>
              <a:pPr/>
              <a:t>25/10/2017</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902F0B-E0AB-486B-99C1-44A5693B30E5}" type="slidenum">
              <a:rPr lang="en-GB" smtClean="0"/>
              <a:pPr/>
              <a:t>‹#›</a:t>
            </a:fld>
            <a:endParaRPr lang="en-GB" dirty="0"/>
          </a:p>
        </p:txBody>
      </p:sp>
    </p:spTree>
    <p:extLst>
      <p:ext uri="{BB962C8B-B14F-4D97-AF65-F5344CB8AC3E}">
        <p14:creationId xmlns:p14="http://schemas.microsoft.com/office/powerpoint/2010/main" val="3052596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6000" spc="-8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4846320"/>
            <a:ext cx="6858000" cy="914400"/>
          </a:xfrm>
        </p:spPr>
        <p:txBody>
          <a:bodyPr/>
          <a:lstStyle>
            <a:lvl1pPr marL="0" indent="0" algn="r">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dirty="0"/>
          </a:p>
        </p:txBody>
      </p:sp>
      <p:sp>
        <p:nvSpPr>
          <p:cNvPr id="11" name="Footer Placeholder 4"/>
          <p:cNvSpPr txBox="1">
            <a:spLocks/>
          </p:cNvSpPr>
          <p:nvPr userDrawn="1"/>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normAutofit/>
          </a:bodyPr>
          <a:lstStyle>
            <a:lvl1pPr>
              <a:defRPr sz="30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dirty="0"/>
          </a:p>
        </p:txBody>
      </p:sp>
      <p:sp>
        <p:nvSpPr>
          <p:cNvPr id="7" name="Footer Placeholder 4"/>
          <p:cNvSpPr txBox="1">
            <a:spLocks/>
          </p:cNvSpPr>
          <p:nvPr userDrawn="1"/>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r">
              <a:lnSpc>
                <a:spcPct val="100000"/>
              </a:lnSpc>
              <a:defRPr sz="6000" b="0" cap="all" spc="-80" baseline="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7"/>
          <p:cNvSpPr>
            <a:spLocks noGrp="1"/>
          </p:cNvSpPr>
          <p:nvPr>
            <p:ph type="sldNum" sz="quarter" idx="11"/>
          </p:nvPr>
        </p:nvSpPr>
        <p:spPr/>
        <p:txBody>
          <a:bodyPr/>
          <a:lstStyle/>
          <a:p>
            <a:fld id="{A85E95EA-764A-438A-AB2D-615555310C78}"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p>
            <a:r>
              <a:rPr lang="en-US" dirty="0"/>
              <a:t>Click to edit Master title style</a:t>
            </a:r>
          </a:p>
        </p:txBody>
      </p:sp>
      <p:sp>
        <p:nvSpPr>
          <p:cNvPr id="3" name="Content Placeholder 2"/>
          <p:cNvSpPr>
            <a:spLocks noGrp="1"/>
          </p:cNvSpPr>
          <p:nvPr>
            <p:ph sz="half" idx="1"/>
          </p:nvPr>
        </p:nvSpPr>
        <p:spPr>
          <a:xfrm>
            <a:off x="762000" y="1574800"/>
            <a:ext cx="3581400" cy="4525963"/>
          </a:xfrm>
        </p:spPr>
        <p:txBody>
          <a:bodyPr/>
          <a:lstStyle>
            <a:lvl1pPr algn="l" rtl="0">
              <a:defRPr sz="2000"/>
            </a:lvl1pPr>
            <a:lvl2pPr algn="l" rtl="0">
              <a:defRPr sz="24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95800" y="1574800"/>
            <a:ext cx="3581400" cy="4525963"/>
          </a:xfr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762000" y="1572768"/>
            <a:ext cx="3581400" cy="639762"/>
          </a:xfrm>
        </p:spPr>
        <p:txBody>
          <a:bodyPr anchor="b">
            <a:noAutofit/>
          </a:bodyPr>
          <a:lstStyle>
            <a:lvl1pPr marL="0" indent="0" algn="r" rtl="1">
              <a:buNone/>
              <a:defRPr lang="en-US" sz="2000" b="1" u="none"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r" defTabSz="914400" rtl="1" eaLnBrk="1" latinLnBrk="0" hangingPunct="1">
              <a:spcBef>
                <a:spcPct val="20000"/>
              </a:spcBef>
              <a:spcAft>
                <a:spcPts val="600"/>
              </a:spcAft>
              <a:buFont typeface="Arial" pitchFamily="34" charset="0"/>
              <a:buNone/>
            </a:pPr>
            <a:r>
              <a:rPr lang="en-US" dirty="0"/>
              <a:t>Click to edit Master text styles</a:t>
            </a:r>
          </a:p>
        </p:txBody>
      </p:sp>
      <p:sp>
        <p:nvSpPr>
          <p:cNvPr id="4" name="Content Placeholder 3"/>
          <p:cNvSpPr>
            <a:spLocks noGrp="1"/>
          </p:cNvSpPr>
          <p:nvPr>
            <p:ph sz="half" idx="2"/>
          </p:nvPr>
        </p:nvSpPr>
        <p:spPr>
          <a:xfrm>
            <a:off x="762000" y="2255520"/>
            <a:ext cx="3581400" cy="3840480"/>
          </a:xfrm>
        </p:spPr>
        <p:txBody>
          <a:bodyPr/>
          <a:lstStyle>
            <a:lvl1pPr algn="l" rtl="0">
              <a:defRPr sz="2000"/>
            </a:lvl1pPr>
            <a:lvl2pPr algn="l" rtl="0">
              <a:defRPr sz="20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495800" y="1572768"/>
            <a:ext cx="3581400" cy="639762"/>
          </a:xfrm>
        </p:spPr>
        <p:txBody>
          <a:bodyPr vert="horz" lIns="91440" tIns="45720" rIns="91440" bIns="45720" rtlCol="0" anchor="b">
            <a:noAutofit/>
          </a:bodyPr>
          <a:lstStyle>
            <a:lvl1pPr marL="0" indent="0" algn="r" defTabSz="914400" rtl="1" eaLnBrk="1" latinLnBrk="0" hangingPunct="1">
              <a:spcBef>
                <a:spcPct val="20000"/>
              </a:spcBef>
              <a:spcAft>
                <a:spcPts val="600"/>
              </a:spcAft>
              <a:buFont typeface="Arial" pitchFamily="34" charset="0"/>
              <a:buNone/>
              <a:defRPr lang="en-US" sz="2000" b="1" u="none" kern="1200" dirty="0" smtClean="0">
                <a:solidFill>
                  <a:schemeClr val="tx1"/>
                </a:solidFill>
                <a:latin typeface="+mn-lt"/>
                <a:ea typeface="+mn-ea"/>
                <a:cs typeface="+mn-cs"/>
              </a:defRPr>
            </a:lvl1pPr>
          </a:lstStyle>
          <a:p>
            <a:pPr lvl="0"/>
            <a:r>
              <a:rPr lang="en-US" dirty="0"/>
              <a:t>Click to edit Master text styles</a:t>
            </a:r>
          </a:p>
        </p:txBody>
      </p:sp>
      <p:sp>
        <p:nvSpPr>
          <p:cNvPr id="6" name="Content Placeholder 5"/>
          <p:cNvSpPr>
            <a:spLocks noGrp="1"/>
          </p:cNvSpPr>
          <p:nvPr>
            <p:ph sz="quarter" idx="4"/>
          </p:nvPr>
        </p:nvSpPr>
        <p:spPr>
          <a:xfrm>
            <a:off x="4495800" y="2259366"/>
            <a:ext cx="3581400" cy="384048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A85E95EA-764A-438A-AB2D-615555310C78}"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85E95EA-764A-438A-AB2D-615555310C78}"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dirty="0"/>
          </a:p>
        </p:txBody>
      </p:sp>
      <p:sp>
        <p:nvSpPr>
          <p:cNvPr id="8" name="Title 7"/>
          <p:cNvSpPr>
            <a:spLocks noGrp="1"/>
          </p:cNvSpPr>
          <p:nvPr>
            <p:ph type="title"/>
          </p:nvPr>
        </p:nvSpPr>
        <p:spPr>
          <a:xfrm>
            <a:off x="1066800" y="152718"/>
            <a:ext cx="7620000" cy="1371600"/>
          </a:xfrm>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dirty="0"/>
          </a:p>
        </p:txBody>
      </p:sp>
      <p:sp>
        <p:nvSpPr>
          <p:cNvPr id="8" name="Title 7"/>
          <p:cNvSpPr>
            <a:spLocks noGrp="1"/>
          </p:cNvSpPr>
          <p:nvPr>
            <p:ph type="title"/>
          </p:nvPr>
        </p:nvSpPr>
        <p:spPr>
          <a:xfrm>
            <a:off x="457200" y="4953000"/>
            <a:ext cx="8153400" cy="762000"/>
          </a:xfrm>
        </p:spPr>
        <p:txBody>
          <a:bodyPr anchor="t">
            <a:normAutofit/>
          </a:bodyPr>
          <a:lstStyle>
            <a:lvl1pPr>
              <a:defRPr sz="3000"/>
            </a:lvl1pPr>
          </a:lstStyle>
          <a:p>
            <a:r>
              <a:rPr lang="en-US" dirty="0"/>
              <a:t>Click to edit Master title style</a:t>
            </a:r>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76200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A85E95EA-764A-438A-AB2D-615555310C78}" type="slidenum">
              <a:rPr lang="en-GB" smtClean="0"/>
              <a:pPr/>
              <a:t>‹#›</a:t>
            </a:fld>
            <a:endParaRPr lang="en-GB"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4"/>
          <p:cNvSpPr txBox="1">
            <a:spLocks/>
          </p:cNvSpPr>
          <p:nvPr userDrawn="1"/>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hf hdr="0" dt="0"/>
  <p:txStyles>
    <p:titleStyle>
      <a:lvl1pPr algn="r" defTabSz="914400" rtl="1" eaLnBrk="1" latinLnBrk="0" hangingPunct="1">
        <a:spcBef>
          <a:spcPct val="0"/>
        </a:spcBef>
        <a:buNone/>
        <a:defRPr sz="30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ana-3rby.com/2011/07/11/22socialnetworks/www.youtube.com" TargetMode="External"/><Relationship Id="rId13" Type="http://schemas.openxmlformats.org/officeDocument/2006/relationships/image" Target="../media/image13.png"/><Relationship Id="rId18" Type="http://schemas.openxmlformats.org/officeDocument/2006/relationships/image" Target="../media/image16.png"/><Relationship Id="rId3" Type="http://schemas.openxmlformats.org/officeDocument/2006/relationships/image" Target="../media/image8.png"/><Relationship Id="rId21" Type="http://schemas.openxmlformats.org/officeDocument/2006/relationships/hyperlink" Target="http://www.goodreads.com/" TargetMode="External"/><Relationship Id="rId7" Type="http://schemas.openxmlformats.org/officeDocument/2006/relationships/image" Target="../media/image10.png"/><Relationship Id="rId12" Type="http://schemas.openxmlformats.org/officeDocument/2006/relationships/hyperlink" Target="http://www.myspace.com/" TargetMode="External"/><Relationship Id="rId17" Type="http://schemas.openxmlformats.org/officeDocument/2006/relationships/hyperlink" Target="http://digg.com/" TargetMode="External"/><Relationship Id="rId2" Type="http://schemas.openxmlformats.org/officeDocument/2006/relationships/hyperlink" Target="http://www.ana-3rby.com/2011/07/11/22socialnetworks/www.flickr.com" TargetMode="External"/><Relationship Id="rId16" Type="http://schemas.openxmlformats.org/officeDocument/2006/relationships/image" Target="../media/image15.pn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www.ana-3rby.com/2011/07/11/22socialnetworks/www.metacafe.com" TargetMode="External"/><Relationship Id="rId11" Type="http://schemas.openxmlformats.org/officeDocument/2006/relationships/image" Target="../media/image12.png"/><Relationship Id="rId24" Type="http://schemas.openxmlformats.org/officeDocument/2006/relationships/image" Target="../media/image19.png"/><Relationship Id="rId5" Type="http://schemas.openxmlformats.org/officeDocument/2006/relationships/image" Target="../media/image9.png"/><Relationship Id="rId15" Type="http://schemas.openxmlformats.org/officeDocument/2006/relationships/image" Target="../media/image14.png"/><Relationship Id="rId23" Type="http://schemas.openxmlformats.org/officeDocument/2006/relationships/hyperlink" Target="http://www.gamerdna.com/" TargetMode="External"/><Relationship Id="rId10" Type="http://schemas.openxmlformats.org/officeDocument/2006/relationships/hyperlink" Target="http://www.ana-3rby.com/2011/07/11/22socialnetworks/www.twitter.com" TargetMode="External"/><Relationship Id="rId19" Type="http://schemas.openxmlformats.org/officeDocument/2006/relationships/hyperlink" Target="http://www.blogcatalog.com/" TargetMode="External"/><Relationship Id="rId4" Type="http://schemas.openxmlformats.org/officeDocument/2006/relationships/hyperlink" Target="http://www.ikbis.com/" TargetMode="External"/><Relationship Id="rId9" Type="http://schemas.openxmlformats.org/officeDocument/2006/relationships/image" Target="../media/image11.png"/><Relationship Id="rId14" Type="http://schemas.openxmlformats.org/officeDocument/2006/relationships/hyperlink" Target="http://www.ana-3rby.com/2011/07/11/22socialnetworks/www.facebook.com" TargetMode="External"/><Relationship Id="rId2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youm7.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m7.com/"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85000" lnSpcReduction="20000"/>
          </a:bodyPr>
          <a:lstStyle/>
          <a:p>
            <a:r>
              <a:rPr lang="ar-JO" dirty="0"/>
              <a:t>مهارات استخدام مواقع التواصل الاجتماعي</a:t>
            </a:r>
            <a:r>
              <a:rPr lang="en-US" dirty="0"/>
              <a:t/>
            </a:r>
            <a:br>
              <a:rPr lang="en-US" dirty="0"/>
            </a:br>
            <a:r>
              <a:rPr lang="en-US" dirty="0"/>
              <a:t>0731101</a:t>
            </a:r>
          </a:p>
        </p:txBody>
      </p:sp>
      <p:sp>
        <p:nvSpPr>
          <p:cNvPr id="4" name="Slide Number Placeholder 3"/>
          <p:cNvSpPr>
            <a:spLocks noGrp="1"/>
          </p:cNvSpPr>
          <p:nvPr>
            <p:ph type="sldNum" sz="quarter" idx="12"/>
          </p:nvPr>
        </p:nvSpPr>
        <p:spPr/>
        <p:txBody>
          <a:bodyPr/>
          <a:lstStyle/>
          <a:p>
            <a:fld id="{A85E95EA-764A-438A-AB2D-615555310C78}" type="slidenum">
              <a:rPr lang="en-GB" smtClean="0">
                <a:solidFill>
                  <a:schemeClr val="tx2"/>
                </a:solidFill>
              </a:rPr>
              <a:pPr/>
              <a:t>1</a:t>
            </a:fld>
            <a:endParaRPr lang="en-GB" dirty="0">
              <a:solidFill>
                <a:schemeClr val="tx2"/>
              </a:solidFill>
            </a:endParaRPr>
          </a:p>
        </p:txBody>
      </p:sp>
      <p:sp>
        <p:nvSpPr>
          <p:cNvPr id="5" name="Title 4"/>
          <p:cNvSpPr>
            <a:spLocks noGrp="1"/>
          </p:cNvSpPr>
          <p:nvPr>
            <p:ph type="title"/>
          </p:nvPr>
        </p:nvSpPr>
        <p:spPr/>
        <p:txBody>
          <a:bodyPr/>
          <a:lstStyle/>
          <a:p>
            <a:r>
              <a:rPr lang="ar-JO" dirty="0"/>
              <a:t>مقدمة </a:t>
            </a:r>
            <a:r>
              <a:rPr lang="en-US" dirty="0"/>
              <a:t>Introduction</a:t>
            </a:r>
            <a:endParaRPr lang="ar-JO" dirty="0"/>
          </a:p>
        </p:txBody>
      </p:sp>
      <p:sp>
        <p:nvSpPr>
          <p:cNvPr id="8" name="AutoShape 2" descr="Image result for social network"/>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pic>
        <p:nvPicPr>
          <p:cNvPr id="1031" name="Picture 7"/>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5348" b="5348"/>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9168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3200" dirty="0"/>
              <a:t>أنواع شبكات التواصل الاجتماعي</a:t>
            </a:r>
            <a:endParaRPr lang="en-US" dirty="0"/>
          </a:p>
        </p:txBody>
      </p:sp>
      <p:sp>
        <p:nvSpPr>
          <p:cNvPr id="3" name="Content Placeholder 2"/>
          <p:cNvSpPr>
            <a:spLocks noGrp="1"/>
          </p:cNvSpPr>
          <p:nvPr>
            <p:ph idx="1"/>
          </p:nvPr>
        </p:nvSpPr>
        <p:spPr/>
        <p:txBody>
          <a:bodyPr>
            <a:normAutofit/>
          </a:bodyPr>
          <a:lstStyle/>
          <a:p>
            <a:r>
              <a:rPr lang="ar-JO" u="sng" dirty="0"/>
              <a:t>ثانيا: مواقع التعاون وبناء فرق العمل:</a:t>
            </a:r>
          </a:p>
          <a:p>
            <a:pPr marL="342900" indent="-342900">
              <a:buClr>
                <a:schemeClr val="tx2"/>
              </a:buClr>
              <a:buAutoNum type="arabicPeriod"/>
            </a:pPr>
            <a:r>
              <a:rPr lang="ar-JO" b="0" dirty="0">
                <a:solidFill>
                  <a:schemeClr val="tx2"/>
                </a:solidFill>
                <a:latin typeface="Arial" pitchFamily="34" charset="0"/>
                <a:cs typeface="Arial" pitchFamily="34" charset="0"/>
              </a:rPr>
              <a:t>الويكي: </a:t>
            </a:r>
            <a:r>
              <a:rPr lang="ar-JO" b="0" dirty="0">
                <a:latin typeface="Arial" pitchFamily="34" charset="0"/>
                <a:cs typeface="Arial" pitchFamily="34" charset="0"/>
              </a:rPr>
              <a:t>وهي مواقع تمكن الافراد من التعاون سوياً لتكوين صفحات مترابطة حول مواضيع معينة. أمثلة:</a:t>
            </a:r>
            <a:r>
              <a:rPr lang="en-US" u="sng" dirty="0">
                <a:solidFill>
                  <a:srgbClr val="0070C0"/>
                </a:solidFill>
                <a:latin typeface="Arial" pitchFamily="34" charset="0"/>
                <a:cs typeface="Arial" pitchFamily="34" charset="0"/>
              </a:rPr>
              <a:t>Wikipedia</a:t>
            </a:r>
            <a:r>
              <a:rPr lang="en-US" b="0" dirty="0" smtClean="0">
                <a:solidFill>
                  <a:srgbClr val="0070C0"/>
                </a:solidFill>
                <a:latin typeface="Arial" pitchFamily="34" charset="0"/>
                <a:cs typeface="Arial" pitchFamily="34" charset="0"/>
              </a:rPr>
              <a:t>, </a:t>
            </a:r>
            <a:r>
              <a:rPr lang="en-US" u="sng" dirty="0">
                <a:solidFill>
                  <a:srgbClr val="0070C0"/>
                </a:solidFill>
                <a:latin typeface="Arial" pitchFamily="34" charset="0"/>
                <a:cs typeface="Arial" pitchFamily="34" charset="0"/>
              </a:rPr>
              <a:t>Wikimedia</a:t>
            </a:r>
            <a:r>
              <a:rPr lang="en-US" b="0" dirty="0">
                <a:solidFill>
                  <a:srgbClr val="0070C0"/>
                </a:solidFill>
                <a:latin typeface="Arial" pitchFamily="34" charset="0"/>
                <a:cs typeface="Arial" pitchFamily="34" charset="0"/>
              </a:rPr>
              <a:t>, </a:t>
            </a:r>
          </a:p>
          <a:p>
            <a:pPr marL="457200" indent="-457200">
              <a:buClr>
                <a:schemeClr val="tx2"/>
              </a:buClr>
              <a:buFont typeface="+mj-lt"/>
              <a:buAutoNum type="arabicPeriod" startAt="2"/>
            </a:pPr>
            <a:r>
              <a:rPr lang="ar-JO" b="0" dirty="0">
                <a:solidFill>
                  <a:schemeClr val="tx2"/>
                </a:solidFill>
                <a:latin typeface="Arial" pitchFamily="34" charset="0"/>
                <a:cs typeface="Arial" pitchFamily="34" charset="0"/>
              </a:rPr>
              <a:t>مواقع المرجعيات: </a:t>
            </a:r>
            <a:r>
              <a:rPr lang="ar-JO" b="0" dirty="0">
                <a:latin typeface="Arial" pitchFamily="34" charset="0"/>
                <a:cs typeface="Arial" pitchFamily="34" charset="0"/>
              </a:rPr>
              <a:t>باستخدام هذه المواقع يمكنك وضع علامة معينة على بعض المواقع التي ترغب فيها ومشاركة اصدقاءك بهذه الخدمة مثل: </a:t>
            </a:r>
            <a:r>
              <a:rPr lang="en-GB" b="0" dirty="0" smtClean="0">
                <a:solidFill>
                  <a:srgbClr val="0070C0"/>
                </a:solidFill>
                <a:latin typeface="Arial" pitchFamily="34" charset="0"/>
                <a:cs typeface="Arial" pitchFamily="34" charset="0"/>
              </a:rPr>
              <a:t>‏</a:t>
            </a:r>
            <a:r>
              <a:rPr lang="en-GB" u="sng" dirty="0" err="1" smtClean="0">
                <a:solidFill>
                  <a:srgbClr val="0070C0"/>
                </a:solidFill>
                <a:latin typeface="Arial" pitchFamily="34" charset="0"/>
                <a:cs typeface="Arial" pitchFamily="34" charset="0"/>
              </a:rPr>
              <a:t>CiteULike</a:t>
            </a:r>
            <a:r>
              <a:rPr lang="en-GB" b="0" dirty="0" smtClean="0">
                <a:solidFill>
                  <a:srgbClr val="0070C0"/>
                </a:solidFill>
                <a:latin typeface="Arial" pitchFamily="34" charset="0"/>
                <a:cs typeface="Arial" pitchFamily="34" charset="0"/>
              </a:rPr>
              <a:t>, </a:t>
            </a:r>
            <a:r>
              <a:rPr lang="en-GB" u="sng" dirty="0">
                <a:solidFill>
                  <a:srgbClr val="0070C0"/>
                </a:solidFill>
                <a:latin typeface="Arial" pitchFamily="34" charset="0"/>
                <a:cs typeface="Arial" pitchFamily="34" charset="0"/>
              </a:rPr>
              <a:t>Delicious</a:t>
            </a:r>
            <a:r>
              <a:rPr lang="en-GB" b="0" dirty="0">
                <a:solidFill>
                  <a:srgbClr val="0070C0"/>
                </a:solidFill>
                <a:latin typeface="Arial" pitchFamily="34" charset="0"/>
                <a:cs typeface="Arial" pitchFamily="34" charset="0"/>
              </a:rPr>
              <a:t>, </a:t>
            </a:r>
            <a:r>
              <a:rPr lang="en-GB" b="0" dirty="0" err="1">
                <a:solidFill>
                  <a:srgbClr val="0070C0"/>
                </a:solidFill>
                <a:latin typeface="Arial" pitchFamily="34" charset="0"/>
                <a:cs typeface="Arial" pitchFamily="34" charset="0"/>
              </a:rPr>
              <a:t>Diigo</a:t>
            </a:r>
            <a:r>
              <a:rPr lang="en-GB" b="0" dirty="0">
                <a:solidFill>
                  <a:srgbClr val="0070C0"/>
                </a:solidFill>
                <a:latin typeface="Arial" pitchFamily="34" charset="0"/>
                <a:cs typeface="Arial" pitchFamily="34" charset="0"/>
              </a:rPr>
              <a:t>,</a:t>
            </a:r>
            <a:r>
              <a:rPr lang="ar-JO" b="0" dirty="0">
                <a:solidFill>
                  <a:srgbClr val="0070C0"/>
                </a:solidFill>
                <a:latin typeface="Arial" pitchFamily="34" charset="0"/>
                <a:cs typeface="Arial" pitchFamily="34" charset="0"/>
              </a:rPr>
              <a:t> </a:t>
            </a:r>
          </a:p>
          <a:p>
            <a:pPr marL="457200" indent="-457200">
              <a:buClr>
                <a:schemeClr val="tx2"/>
              </a:buClr>
              <a:buFont typeface="+mj-lt"/>
              <a:buAutoNum type="arabicPeriod" startAt="3"/>
            </a:pPr>
            <a:r>
              <a:rPr lang="ar-EG" b="0" dirty="0">
                <a:solidFill>
                  <a:schemeClr val="tx2"/>
                </a:solidFill>
              </a:rPr>
              <a:t>مواقع الأخبار الإجتماعية</a:t>
            </a:r>
            <a:r>
              <a:rPr lang="ar-JO" b="0" dirty="0">
                <a:solidFill>
                  <a:schemeClr val="tx2"/>
                </a:solidFill>
              </a:rPr>
              <a:t>: </a:t>
            </a:r>
            <a:r>
              <a:rPr lang="ar-JO" b="0" dirty="0"/>
              <a:t>تتيح هذه المواقع للمستخدمين امكانية تجميع الاخبار في مكان واحد ويمكنك تحديد اهتماماتك وعرض ما يناسبك </a:t>
            </a:r>
            <a:r>
              <a:rPr lang="ar-JO" b="0" dirty="0" smtClean="0"/>
              <a:t>مثل</a:t>
            </a:r>
            <a:r>
              <a:rPr lang="en-GB" u="sng" dirty="0" err="1" smtClean="0">
                <a:solidFill>
                  <a:srgbClr val="0070C0"/>
                </a:solidFill>
              </a:rPr>
              <a:t>Newsvine</a:t>
            </a:r>
            <a:r>
              <a:rPr lang="en-GB" b="0" dirty="0">
                <a:solidFill>
                  <a:srgbClr val="0070C0"/>
                </a:solidFill>
              </a:rPr>
              <a:t>, </a:t>
            </a:r>
            <a:r>
              <a:rPr lang="en-GB" u="sng" dirty="0" err="1">
                <a:solidFill>
                  <a:srgbClr val="0070C0"/>
                </a:solidFill>
              </a:rPr>
              <a:t>khaberni</a:t>
            </a:r>
            <a:r>
              <a:rPr lang="en-GB" b="0" dirty="0" smtClean="0">
                <a:solidFill>
                  <a:srgbClr val="0070C0"/>
                </a:solidFill>
              </a:rPr>
              <a:t> </a:t>
            </a:r>
            <a:endParaRPr lang="ar-JO" b="0" dirty="0">
              <a:solidFill>
                <a:srgbClr val="0070C0"/>
              </a:solidFill>
            </a:endParaRPr>
          </a:p>
          <a:p>
            <a:pPr marL="457200" indent="-457200">
              <a:buClr>
                <a:schemeClr val="tx2"/>
              </a:buClr>
              <a:buFont typeface="+mj-lt"/>
              <a:buAutoNum type="arabicPeriod" startAt="3"/>
            </a:pPr>
            <a:r>
              <a:rPr lang="ar-EG" b="0" dirty="0">
                <a:solidFill>
                  <a:schemeClr val="tx2"/>
                </a:solidFill>
              </a:rPr>
              <a:t>مواقع إدارة الملفات وتحرير النصوص</a:t>
            </a:r>
            <a:r>
              <a:rPr lang="ar-JO" b="0" dirty="0">
                <a:solidFill>
                  <a:schemeClr val="tx2"/>
                </a:solidFill>
              </a:rPr>
              <a:t>: </a:t>
            </a:r>
            <a:r>
              <a:rPr lang="ar-JO" b="0" dirty="0"/>
              <a:t>وهي مواقع تتيح للمشتركين التعاون على تحرير النصوص والملفات وتثبيت التعديلات باسم الشخص واوقات التعديل مثل </a:t>
            </a:r>
            <a:r>
              <a:rPr lang="en-GB" u="sng" dirty="0">
                <a:solidFill>
                  <a:srgbClr val="0070C0"/>
                </a:solidFill>
              </a:rPr>
              <a:t>Google Drive</a:t>
            </a:r>
            <a:r>
              <a:rPr lang="en-GB" b="0" dirty="0">
                <a:solidFill>
                  <a:srgbClr val="0070C0"/>
                </a:solidFill>
              </a:rPr>
              <a:t>, </a:t>
            </a:r>
            <a:r>
              <a:rPr lang="en-GB" b="0" dirty="0" smtClean="0">
                <a:solidFill>
                  <a:srgbClr val="0070C0"/>
                </a:solidFill>
              </a:rPr>
              <a:t>One Drive, </a:t>
            </a:r>
            <a:r>
              <a:rPr lang="en-GB" u="sng" dirty="0">
                <a:solidFill>
                  <a:srgbClr val="0070C0"/>
                </a:solidFill>
              </a:rPr>
              <a:t>Dropbox</a:t>
            </a:r>
            <a:endParaRPr lang="ar-JO" u="sng" dirty="0">
              <a:solidFill>
                <a:srgbClr val="0070C0"/>
              </a:solidFill>
            </a:endParaRPr>
          </a:p>
          <a:p>
            <a:pPr marL="457200" indent="-457200">
              <a:buFont typeface="+mj-lt"/>
              <a:buAutoNum type="arabicPeriod" startAt="3"/>
            </a:pPr>
            <a:endParaRPr lang="ar-JO" b="0" dirty="0">
              <a:solidFill>
                <a:srgbClr val="0070C0"/>
              </a:solidFill>
            </a:endParaRPr>
          </a:p>
          <a:p>
            <a:pPr marL="457200" indent="-457200">
              <a:buClr>
                <a:schemeClr val="tx2"/>
              </a:buClr>
              <a:buFont typeface="+mj-lt"/>
              <a:buAutoNum type="arabicPeriod" startAt="2"/>
            </a:pPr>
            <a:endParaRPr lang="ar-JO" b="0" dirty="0">
              <a:solidFill>
                <a:srgbClr val="0070C0"/>
              </a:solidFill>
              <a:latin typeface="Arial" pitchFamily="34" charset="0"/>
              <a:cs typeface="Arial" pitchFamily="34" charset="0"/>
            </a:endParaRPr>
          </a:p>
          <a:p>
            <a:endParaRPr lang="ar-JO" b="0" dirty="0">
              <a:solidFill>
                <a:srgbClr val="0070C0"/>
              </a:solidFill>
              <a:latin typeface="Arial" pitchFamily="34" charset="0"/>
              <a:cs typeface="Arial" pitchFamily="34" charset="0"/>
            </a:endParaRPr>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10</a:t>
            </a:fld>
            <a:endParaRPr lang="en-GB" dirty="0"/>
          </a:p>
        </p:txBody>
      </p:sp>
    </p:spTree>
    <p:extLst>
      <p:ext uri="{BB962C8B-B14F-4D97-AF65-F5344CB8AC3E}">
        <p14:creationId xmlns:p14="http://schemas.microsoft.com/office/powerpoint/2010/main" val="1928784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3200" dirty="0"/>
              <a:t>أنواع شبكات التواصل الاجتماعي</a:t>
            </a:r>
            <a:endParaRPr lang="en-US" dirty="0"/>
          </a:p>
        </p:txBody>
      </p:sp>
      <p:sp>
        <p:nvSpPr>
          <p:cNvPr id="3" name="Content Placeholder 2"/>
          <p:cNvSpPr>
            <a:spLocks noGrp="1"/>
          </p:cNvSpPr>
          <p:nvPr>
            <p:ph idx="1"/>
          </p:nvPr>
        </p:nvSpPr>
        <p:spPr/>
        <p:txBody>
          <a:bodyPr>
            <a:normAutofit fontScale="92500"/>
          </a:bodyPr>
          <a:lstStyle/>
          <a:p>
            <a:r>
              <a:rPr lang="ar-JO" u="sng" dirty="0"/>
              <a:t>ثالثاً: مواقع الوسائط المتعددة:</a:t>
            </a:r>
          </a:p>
          <a:p>
            <a:pPr marL="457200" indent="-457200">
              <a:buClr>
                <a:schemeClr val="tx2"/>
              </a:buClr>
              <a:buFont typeface="+mj-lt"/>
              <a:buAutoNum type="arabicPeriod"/>
            </a:pPr>
            <a:r>
              <a:rPr lang="ar-EG" b="0" dirty="0">
                <a:solidFill>
                  <a:schemeClr val="tx2"/>
                </a:solidFill>
              </a:rPr>
              <a:t>مواقع التصوير والفن</a:t>
            </a:r>
            <a:r>
              <a:rPr lang="ar-JO" b="0" dirty="0">
                <a:solidFill>
                  <a:schemeClr val="tx2"/>
                </a:solidFill>
              </a:rPr>
              <a:t>:</a:t>
            </a:r>
            <a:r>
              <a:rPr lang="ar-JO" b="0" dirty="0">
                <a:solidFill>
                  <a:srgbClr val="FF0000"/>
                </a:solidFill>
              </a:rPr>
              <a:t> </a:t>
            </a:r>
            <a:r>
              <a:rPr lang="ar-JO" b="0" dirty="0"/>
              <a:t>تتيح هذه المواقع للمستخدمين امكانية عرض وتخزين اعمالهم الفنية كالرسومات والصور. امثلة</a:t>
            </a:r>
            <a:r>
              <a:rPr lang="ar-JO" b="0" dirty="0" smtClean="0"/>
              <a:t>:</a:t>
            </a:r>
            <a:r>
              <a:rPr lang="en-GB" u="sng" dirty="0" smtClean="0">
                <a:solidFill>
                  <a:srgbClr val="0070C0"/>
                </a:solidFill>
              </a:rPr>
              <a:t> </a:t>
            </a:r>
            <a:r>
              <a:rPr lang="en-US" u="sng" dirty="0" err="1">
                <a:solidFill>
                  <a:srgbClr val="0070C0"/>
                </a:solidFill>
              </a:rPr>
              <a:t>instegram</a:t>
            </a:r>
            <a:r>
              <a:rPr lang="en-US" u="sng" dirty="0">
                <a:solidFill>
                  <a:srgbClr val="0070C0"/>
                </a:solidFill>
              </a:rPr>
              <a:t>,</a:t>
            </a:r>
            <a:r>
              <a:rPr lang="en-GB" b="0" dirty="0">
                <a:solidFill>
                  <a:srgbClr val="0070C0"/>
                </a:solidFill>
              </a:rPr>
              <a:t> </a:t>
            </a:r>
            <a:r>
              <a:rPr lang="en-GB" b="0" dirty="0" smtClean="0">
                <a:solidFill>
                  <a:srgbClr val="0070C0"/>
                </a:solidFill>
              </a:rPr>
              <a:t>Snapchat</a:t>
            </a:r>
            <a:r>
              <a:rPr lang="en-GB" b="0" dirty="0" smtClean="0">
                <a:solidFill>
                  <a:srgbClr val="0070C0"/>
                </a:solidFill>
              </a:rPr>
              <a:t>, </a:t>
            </a:r>
            <a:r>
              <a:rPr lang="en-GB" u="sng" dirty="0" smtClean="0">
                <a:solidFill>
                  <a:srgbClr val="0070C0"/>
                </a:solidFill>
              </a:rPr>
              <a:t>Pinterest</a:t>
            </a:r>
            <a:r>
              <a:rPr lang="en-GB" u="sng" dirty="0" smtClean="0">
                <a:solidFill>
                  <a:srgbClr val="0070C0"/>
                </a:solidFill>
              </a:rPr>
              <a:t> </a:t>
            </a:r>
            <a:endParaRPr lang="en-GB" u="sng" dirty="0">
              <a:solidFill>
                <a:srgbClr val="0070C0"/>
              </a:solidFill>
            </a:endParaRPr>
          </a:p>
          <a:p>
            <a:pPr marL="457200" indent="-457200">
              <a:buClr>
                <a:schemeClr val="tx2"/>
              </a:buClr>
              <a:buFont typeface="+mj-lt"/>
              <a:buAutoNum type="arabicPeriod" startAt="2"/>
            </a:pPr>
            <a:r>
              <a:rPr lang="ar-EG" b="0" dirty="0">
                <a:solidFill>
                  <a:schemeClr val="tx2"/>
                </a:solidFill>
              </a:rPr>
              <a:t>مواقع مشاركة الفيديو والبث المباشر</a:t>
            </a:r>
            <a:r>
              <a:rPr lang="ar-JO" b="0" dirty="0">
                <a:solidFill>
                  <a:schemeClr val="tx2"/>
                </a:solidFill>
              </a:rPr>
              <a:t>: </a:t>
            </a:r>
            <a:r>
              <a:rPr lang="ar-JO" b="0" dirty="0"/>
              <a:t>تتيح هذه </a:t>
            </a:r>
            <a:r>
              <a:rPr lang="ar-EG" b="0" dirty="0"/>
              <a:t>المواقع </a:t>
            </a:r>
            <a:r>
              <a:rPr lang="ar-JO" b="0" dirty="0"/>
              <a:t>امكانية </a:t>
            </a:r>
            <a:r>
              <a:rPr lang="ar-EG" b="0" dirty="0"/>
              <a:t>إيجاد والبحث عن العديد من مقاطع الفيديو المرئية وتقييمها، كما تقدم معظم هذه المواقع خدمة مشاركتها على ال</a:t>
            </a:r>
            <a:r>
              <a:rPr lang="ar-JO" b="0" dirty="0"/>
              <a:t>م</a:t>
            </a:r>
            <a:r>
              <a:rPr lang="ar-EG" b="0" dirty="0"/>
              <a:t>واقع الإجتماعية الآخرى حتى يتمكن أصدقائك من التعرف عليها وإعادة نشرها على شبكتهم الخاصة، ويمكنك إضافتها لمدونتك مباشرة</a:t>
            </a:r>
            <a:r>
              <a:rPr lang="ar-JO" b="0" dirty="0"/>
              <a:t>. امثلة: </a:t>
            </a:r>
            <a:r>
              <a:rPr lang="en-US" b="0" dirty="0" smtClean="0">
                <a:solidFill>
                  <a:srgbClr val="0070C0"/>
                </a:solidFill>
              </a:rPr>
              <a:t>Shaihd.net, </a:t>
            </a:r>
            <a:r>
              <a:rPr lang="en-US" u="sng" dirty="0">
                <a:solidFill>
                  <a:srgbClr val="0070C0"/>
                </a:solidFill>
              </a:rPr>
              <a:t>YouTube</a:t>
            </a:r>
            <a:r>
              <a:rPr lang="en-US" b="0" dirty="0">
                <a:solidFill>
                  <a:srgbClr val="0070C0"/>
                </a:solidFill>
              </a:rPr>
              <a:t>, </a:t>
            </a:r>
            <a:r>
              <a:rPr lang="en-US" u="sng" dirty="0">
                <a:solidFill>
                  <a:srgbClr val="0070C0"/>
                </a:solidFill>
              </a:rPr>
              <a:t>Dailymotion</a:t>
            </a:r>
            <a:endParaRPr lang="ar-JO" u="sng" dirty="0">
              <a:solidFill>
                <a:srgbClr val="0070C0"/>
              </a:solidFill>
            </a:endParaRPr>
          </a:p>
          <a:p>
            <a:pPr marL="457200" indent="-457200">
              <a:buClr>
                <a:schemeClr val="tx2"/>
              </a:buClr>
              <a:buFont typeface="+mj-lt"/>
              <a:buAutoNum type="arabicPeriod" startAt="3"/>
            </a:pPr>
            <a:r>
              <a:rPr lang="ar-EG" b="0" dirty="0">
                <a:solidFill>
                  <a:schemeClr val="tx2"/>
                </a:solidFill>
              </a:rPr>
              <a:t>مواقع مشاركة المقاطع الصوتية والموسيقى</a:t>
            </a:r>
            <a:r>
              <a:rPr lang="ar-JO" b="0" dirty="0">
                <a:solidFill>
                  <a:schemeClr val="tx2"/>
                </a:solidFill>
              </a:rPr>
              <a:t>: </a:t>
            </a:r>
            <a:r>
              <a:rPr lang="ar-EG" b="0" dirty="0"/>
              <a:t>بإستخدام هذه النوعية من المواقع يمكنك مشاركة الآخرين المقاطع الصوتية والموسيقى، كما يمكن الموسيقيين من نشر إبداعاتهم الموسيقية والتعرف على رأي الجمهور فيها، كما تمنحهم فرصة إستكشافها من قبل شركات الإنتاج الفني. كما أن بعض هذه المواقع يقدم خدمة راديو على الإنترنت حيث يمكنك تحديد نوعية الموسيقى أو البرامج التي تود الإستماع لها</a:t>
            </a:r>
            <a:r>
              <a:rPr lang="ar-JO" b="0" dirty="0"/>
              <a:t>. امثلة</a:t>
            </a:r>
            <a:r>
              <a:rPr lang="ar-JO" b="0" dirty="0" smtClean="0"/>
              <a:t>:</a:t>
            </a:r>
            <a:r>
              <a:rPr lang="en-GB" b="0" dirty="0" smtClean="0">
                <a:solidFill>
                  <a:srgbClr val="0070C0"/>
                </a:solidFill>
              </a:rPr>
              <a:t> </a:t>
            </a:r>
            <a:r>
              <a:rPr lang="en-GB" sz="2100" u="sng" dirty="0" err="1">
                <a:solidFill>
                  <a:srgbClr val="0070C0"/>
                </a:solidFill>
              </a:rPr>
              <a:t>Anghami</a:t>
            </a:r>
            <a:r>
              <a:rPr lang="en-GB" b="0" dirty="0" smtClean="0">
                <a:solidFill>
                  <a:srgbClr val="0070C0"/>
                </a:solidFill>
              </a:rPr>
              <a:t>, </a:t>
            </a:r>
            <a:r>
              <a:rPr lang="en-US" sz="2100" u="sng" dirty="0" err="1">
                <a:solidFill>
                  <a:srgbClr val="0070C0"/>
                </a:solidFill>
              </a:rPr>
              <a:t>SoundCloud</a:t>
            </a:r>
            <a:endParaRPr lang="en-US" sz="2100" u="sng" dirty="0">
              <a:solidFill>
                <a:srgbClr val="0070C0"/>
              </a:solidFill>
            </a:endParaRPr>
          </a:p>
          <a:p>
            <a:pPr>
              <a:buClr>
                <a:schemeClr val="tx2"/>
              </a:buClr>
            </a:pPr>
            <a:endParaRPr lang="en-US" u="sng"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11</a:t>
            </a:fld>
            <a:endParaRPr lang="en-GB" dirty="0"/>
          </a:p>
        </p:txBody>
      </p:sp>
    </p:spTree>
    <p:extLst>
      <p:ext uri="{BB962C8B-B14F-4D97-AF65-F5344CB8AC3E}">
        <p14:creationId xmlns:p14="http://schemas.microsoft.com/office/powerpoint/2010/main" val="3001795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3200" dirty="0"/>
              <a:t>أنواع شبكات التواصل الاجتماعي</a:t>
            </a:r>
            <a:endParaRPr lang="en-US" dirty="0"/>
          </a:p>
        </p:txBody>
      </p:sp>
      <p:sp>
        <p:nvSpPr>
          <p:cNvPr id="3" name="Content Placeholder 2"/>
          <p:cNvSpPr>
            <a:spLocks noGrp="1"/>
          </p:cNvSpPr>
          <p:nvPr>
            <p:ph idx="1"/>
          </p:nvPr>
        </p:nvSpPr>
        <p:spPr/>
        <p:txBody>
          <a:bodyPr>
            <a:normAutofit/>
          </a:bodyPr>
          <a:lstStyle/>
          <a:p>
            <a:r>
              <a:rPr lang="ar-JO" u="sng" dirty="0"/>
              <a:t>رابعاً: مواقع الرأي والإستعراض:</a:t>
            </a:r>
          </a:p>
          <a:p>
            <a:pPr marL="342900" indent="-342900" algn="justLow">
              <a:buClr>
                <a:schemeClr val="tx2"/>
              </a:buClr>
              <a:buAutoNum type="arabicPeriod"/>
            </a:pPr>
            <a:r>
              <a:rPr lang="ar-EG" b="0" dirty="0">
                <a:solidFill>
                  <a:schemeClr val="tx2"/>
                </a:solidFill>
              </a:rPr>
              <a:t>إستعراضات السلع</a:t>
            </a:r>
            <a:r>
              <a:rPr lang="ar-JO" b="0" dirty="0">
                <a:solidFill>
                  <a:schemeClr val="tx2"/>
                </a:solidFill>
              </a:rPr>
              <a:t>: </a:t>
            </a:r>
            <a:r>
              <a:rPr lang="ar-JO" b="0" dirty="0"/>
              <a:t>ان كنت تود شراء سلعة جديدة وتريد الاطلاع على اراء الناس حول هذه السلعة او المنتج فيمكنك الذهاب الى واحد من هذه المواقع. توفر هذه المواقع اراء الخبراء بالسلع وتعطي أمثلة واقعية من تجارب اشخاص معينين. امثلة: </a:t>
            </a:r>
            <a:r>
              <a:rPr lang="en-US" u="sng" dirty="0" err="1">
                <a:solidFill>
                  <a:srgbClr val="0070C0"/>
                </a:solidFill>
              </a:rPr>
              <a:t>Ebay</a:t>
            </a:r>
            <a:r>
              <a:rPr lang="en-US" b="0" dirty="0" smtClean="0"/>
              <a:t>, </a:t>
            </a:r>
            <a:r>
              <a:rPr lang="en-US" u="sng" dirty="0" smtClean="0">
                <a:solidFill>
                  <a:srgbClr val="0070C0"/>
                </a:solidFill>
              </a:rPr>
              <a:t>Amazon</a:t>
            </a:r>
            <a:r>
              <a:rPr lang="en-US" dirty="0" smtClean="0">
                <a:solidFill>
                  <a:srgbClr val="0070C0"/>
                </a:solidFill>
              </a:rPr>
              <a:t>, </a:t>
            </a:r>
            <a:r>
              <a:rPr lang="en-GB" b="0" dirty="0" err="1" smtClean="0">
                <a:solidFill>
                  <a:srgbClr val="0070C0"/>
                </a:solidFill>
              </a:rPr>
              <a:t>epinions</a:t>
            </a:r>
            <a:r>
              <a:rPr lang="en-GB" b="0" dirty="0">
                <a:solidFill>
                  <a:srgbClr val="0070C0"/>
                </a:solidFill>
              </a:rPr>
              <a:t>, </a:t>
            </a:r>
            <a:endParaRPr lang="ar-JO" u="sng" dirty="0">
              <a:solidFill>
                <a:srgbClr val="0070C0"/>
              </a:solidFill>
            </a:endParaRPr>
          </a:p>
          <a:p>
            <a:pPr marL="342900" indent="-342900" algn="justLow">
              <a:buClr>
                <a:schemeClr val="tx2"/>
              </a:buClr>
              <a:buFontTx/>
              <a:buAutoNum type="arabicPeriod"/>
            </a:pPr>
            <a:r>
              <a:rPr lang="ar-EG" b="0" dirty="0">
                <a:solidFill>
                  <a:schemeClr val="tx2"/>
                </a:solidFill>
              </a:rPr>
              <a:t>الأسئلة والأجوبة الإجتماعية</a:t>
            </a:r>
            <a:r>
              <a:rPr lang="ar-JO" b="0" dirty="0">
                <a:solidFill>
                  <a:schemeClr val="tx2"/>
                </a:solidFill>
              </a:rPr>
              <a:t>: </a:t>
            </a:r>
            <a:r>
              <a:rPr lang="ar-JO" b="0" dirty="0"/>
              <a:t>هذه المواقع تتيح للمستخدمين طرح اسئلتهم وتتم الاجابة عليها من قبل اخرين لهم دراية بالموضوع. ويمكن متابعة سؤال تم طرحه من اشخاص اخرين للاستفادة. </a:t>
            </a:r>
            <a:r>
              <a:rPr lang="ar-JO" b="0" dirty="0" smtClean="0"/>
              <a:t>أمثلة:</a:t>
            </a:r>
            <a:r>
              <a:rPr lang="en-US" u="sng" dirty="0" smtClean="0">
                <a:solidFill>
                  <a:srgbClr val="0070C0"/>
                </a:solidFill>
              </a:rPr>
              <a:t>Ask.com</a:t>
            </a:r>
            <a:r>
              <a:rPr lang="en-US" b="0" dirty="0" smtClean="0">
                <a:solidFill>
                  <a:srgbClr val="0070C0"/>
                </a:solidFill>
              </a:rPr>
              <a:t>, </a:t>
            </a:r>
            <a:r>
              <a:rPr lang="en-US" u="sng" dirty="0">
                <a:solidFill>
                  <a:srgbClr val="0070C0"/>
                </a:solidFill>
              </a:rPr>
              <a:t>Stack Exchange</a:t>
            </a:r>
            <a:r>
              <a:rPr lang="en-US" b="0" dirty="0">
                <a:solidFill>
                  <a:srgbClr val="0070C0"/>
                </a:solidFill>
              </a:rPr>
              <a:t>, </a:t>
            </a:r>
            <a:endParaRPr lang="ar-JO" u="sng" dirty="0">
              <a:solidFill>
                <a:srgbClr val="0070C0"/>
              </a:solidFill>
            </a:endParaRPr>
          </a:p>
          <a:p>
            <a:pPr marL="342900" indent="-342900" algn="justLow">
              <a:buClr>
                <a:schemeClr val="tx2"/>
              </a:buClr>
            </a:pPr>
            <a:r>
              <a:rPr lang="ar-JO" b="0" dirty="0">
                <a:solidFill>
                  <a:srgbClr val="0070C0"/>
                </a:solidFill>
              </a:rPr>
              <a:t> </a:t>
            </a:r>
          </a:p>
        </p:txBody>
      </p:sp>
      <p:sp>
        <p:nvSpPr>
          <p:cNvPr id="4" name="Slide Number Placeholder 3"/>
          <p:cNvSpPr>
            <a:spLocks noGrp="1"/>
          </p:cNvSpPr>
          <p:nvPr>
            <p:ph type="sldNum" sz="quarter" idx="12"/>
          </p:nvPr>
        </p:nvSpPr>
        <p:spPr/>
        <p:txBody>
          <a:bodyPr/>
          <a:lstStyle/>
          <a:p>
            <a:fld id="{A85E95EA-764A-438A-AB2D-615555310C78}" type="slidenum">
              <a:rPr lang="en-GB" smtClean="0"/>
              <a:pPr/>
              <a:t>12</a:t>
            </a:fld>
            <a:endParaRPr lang="en-GB" dirty="0"/>
          </a:p>
        </p:txBody>
      </p:sp>
    </p:spTree>
    <p:extLst>
      <p:ext uri="{BB962C8B-B14F-4D97-AF65-F5344CB8AC3E}">
        <p14:creationId xmlns:p14="http://schemas.microsoft.com/office/powerpoint/2010/main" val="3894717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3200" dirty="0"/>
              <a:t>أنواع شبكات التواصل الاجتماعي</a:t>
            </a:r>
            <a:endParaRPr lang="en-US" dirty="0"/>
          </a:p>
        </p:txBody>
      </p:sp>
      <p:sp>
        <p:nvSpPr>
          <p:cNvPr id="3" name="Content Placeholder 2"/>
          <p:cNvSpPr>
            <a:spLocks noGrp="1"/>
          </p:cNvSpPr>
          <p:nvPr>
            <p:ph idx="1"/>
          </p:nvPr>
        </p:nvSpPr>
        <p:spPr/>
        <p:txBody>
          <a:bodyPr>
            <a:normAutofit/>
          </a:bodyPr>
          <a:lstStyle/>
          <a:p>
            <a:r>
              <a:rPr lang="ar-JO" u="sng" dirty="0"/>
              <a:t>خامساً: مواقع الترفيه الاجتماعي</a:t>
            </a:r>
          </a:p>
          <a:p>
            <a:pPr marL="342900" indent="-342900">
              <a:buClr>
                <a:schemeClr val="tx2"/>
              </a:buClr>
              <a:buFontTx/>
              <a:buAutoNum type="arabicPeriod"/>
            </a:pPr>
            <a:r>
              <a:rPr lang="ar-JO" b="0" dirty="0">
                <a:solidFill>
                  <a:schemeClr val="tx2"/>
                </a:solidFill>
              </a:rPr>
              <a:t>العالم الافتراضي: </a:t>
            </a:r>
            <a:r>
              <a:rPr lang="ar-EG" b="0" dirty="0"/>
              <a:t>يمكنك في العالم الإفتراضي إنشاء ما يسمى بالشخصية الرمزية</a:t>
            </a:r>
            <a:r>
              <a:rPr lang="ar-JO" b="0" dirty="0"/>
              <a:t> </a:t>
            </a:r>
            <a:r>
              <a:rPr lang="en-US" b="0" dirty="0"/>
              <a:t>(avatar)</a:t>
            </a:r>
            <a:r>
              <a:rPr lang="ar-EG" b="0" dirty="0"/>
              <a:t> </a:t>
            </a:r>
            <a:r>
              <a:rPr lang="ar-JO" b="0" dirty="0"/>
              <a:t>ا</a:t>
            </a:r>
            <a:r>
              <a:rPr lang="ar-EG" b="0" dirty="0"/>
              <a:t>لخاصة بك وتفاعلها في عالم تقابل فيه العديد من الشخصيات المختلفة التي قد تعكس أو لا تعكس شخصيات منشئيها الحقيقيين في عالم إفتراضى. يمكنك أيضاً التواصل والتحدث بالصوت مع أي من الشخصيات المتواجدة في تلك العوالم كما بإمكانك شراء وبيع سلع وممتلكات على هذه العوالم</a:t>
            </a:r>
            <a:r>
              <a:rPr lang="ar-JO" b="0" dirty="0"/>
              <a:t>. امثلة: </a:t>
            </a:r>
            <a:r>
              <a:rPr lang="en-GB" u="sng" dirty="0">
                <a:solidFill>
                  <a:srgbClr val="0070C0"/>
                </a:solidFill>
              </a:rPr>
              <a:t>Active Worlds</a:t>
            </a:r>
            <a:r>
              <a:rPr lang="en-GB" b="0" dirty="0">
                <a:solidFill>
                  <a:srgbClr val="0070C0"/>
                </a:solidFill>
              </a:rPr>
              <a:t>, </a:t>
            </a:r>
            <a:r>
              <a:rPr lang="en-GB" u="sng" dirty="0">
                <a:solidFill>
                  <a:srgbClr val="0070C0"/>
                </a:solidFill>
              </a:rPr>
              <a:t>Second Life</a:t>
            </a:r>
            <a:endParaRPr lang="ar-JO" u="sng" dirty="0">
              <a:solidFill>
                <a:srgbClr val="0070C0"/>
              </a:solidFill>
            </a:endParaRPr>
          </a:p>
          <a:p>
            <a:pPr marL="342900" indent="-342900">
              <a:buClr>
                <a:schemeClr val="tx2"/>
              </a:buClr>
              <a:buFontTx/>
              <a:buAutoNum type="arabicPeriod"/>
            </a:pPr>
            <a:r>
              <a:rPr lang="ar-JO" b="0" dirty="0">
                <a:solidFill>
                  <a:schemeClr val="tx2"/>
                </a:solidFill>
              </a:rPr>
              <a:t>مشاركة الألعاب </a:t>
            </a:r>
            <a:r>
              <a:rPr lang="ar-EG" b="0" dirty="0">
                <a:solidFill>
                  <a:schemeClr val="tx2"/>
                </a:solidFill>
              </a:rPr>
              <a:t>الإجتماعية</a:t>
            </a:r>
            <a:r>
              <a:rPr lang="ar-JO" b="0" dirty="0">
                <a:solidFill>
                  <a:schemeClr val="tx2"/>
                </a:solidFill>
              </a:rPr>
              <a:t>: </a:t>
            </a:r>
            <a:r>
              <a:rPr lang="ar-EG" b="0" dirty="0"/>
              <a:t>تعتمد فكرة هذه المواقع على مشاركة الآخرين على شبكتك الإجتماعية العاب تتطلب العديد من اللاعبين على الشبكة</a:t>
            </a:r>
            <a:r>
              <a:rPr lang="en-US" b="0" dirty="0"/>
              <a:t>.</a:t>
            </a:r>
            <a:r>
              <a:rPr lang="ar-JO" b="0" dirty="0"/>
              <a:t> أمثلة: </a:t>
            </a:r>
            <a:r>
              <a:rPr lang="en-US" u="sng" dirty="0" err="1" smtClean="0">
                <a:solidFill>
                  <a:srgbClr val="0070C0"/>
                </a:solidFill>
              </a:rPr>
              <a:t>Miniclip</a:t>
            </a:r>
            <a:r>
              <a:rPr lang="en-US" b="0" dirty="0" smtClean="0">
                <a:solidFill>
                  <a:srgbClr val="0070C0"/>
                </a:solidFill>
              </a:rPr>
              <a:t>, </a:t>
            </a:r>
            <a:r>
              <a:rPr lang="en-US" u="sng" dirty="0" err="1">
                <a:solidFill>
                  <a:srgbClr val="0070C0"/>
                </a:solidFill>
              </a:rPr>
              <a:t>GamerDNA</a:t>
            </a:r>
            <a:r>
              <a:rPr lang="ar-JO" b="0" dirty="0" smtClean="0">
                <a:solidFill>
                  <a:srgbClr val="0070C0"/>
                </a:solidFill>
              </a:rPr>
              <a:t> </a:t>
            </a:r>
            <a:endParaRPr lang="ar-JO" b="0" dirty="0">
              <a:solidFill>
                <a:srgbClr val="0070C0"/>
              </a:solidFill>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13</a:t>
            </a:fld>
            <a:endParaRPr lang="en-GB" dirty="0"/>
          </a:p>
        </p:txBody>
      </p:sp>
    </p:spTree>
    <p:extLst>
      <p:ext uri="{BB962C8B-B14F-4D97-AF65-F5344CB8AC3E}">
        <p14:creationId xmlns:p14="http://schemas.microsoft.com/office/powerpoint/2010/main" val="1279655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سؤال للنقاش الحر</a:t>
            </a:r>
          </a:p>
        </p:txBody>
      </p:sp>
      <p:sp>
        <p:nvSpPr>
          <p:cNvPr id="3" name="Content Placeholder 2"/>
          <p:cNvSpPr>
            <a:spLocks noGrp="1"/>
          </p:cNvSpPr>
          <p:nvPr>
            <p:ph idx="1"/>
          </p:nvPr>
        </p:nvSpPr>
        <p:spPr/>
        <p:txBody>
          <a:bodyPr/>
          <a:lstStyle/>
          <a:p>
            <a:r>
              <a:rPr lang="ar-JO" b="0" dirty="0">
                <a:latin typeface="Arial" pitchFamily="34" charset="0"/>
                <a:cs typeface="Arial" pitchFamily="34" charset="0"/>
              </a:rPr>
              <a:t>هل تعتقد أن هناك أنواع أخرى لم تُذكر للشبكات الاجتماعية؟</a:t>
            </a:r>
            <a:endParaRPr lang="en-GB" b="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14</a:t>
            </a:fld>
            <a:endParaRPr lang="en-GB" dirty="0"/>
          </a:p>
        </p:txBody>
      </p:sp>
      <p:pic>
        <p:nvPicPr>
          <p:cNvPr id="7" name="Picture 6" descr="4.jpg"/>
          <p:cNvPicPr>
            <a:picLocks noChangeAspect="1"/>
          </p:cNvPicPr>
          <p:nvPr/>
        </p:nvPicPr>
        <p:blipFill>
          <a:blip r:embed="rId2" cstate="print"/>
          <a:stretch>
            <a:fillRect/>
          </a:stretch>
        </p:blipFill>
        <p:spPr>
          <a:xfrm>
            <a:off x="1676400" y="2209800"/>
            <a:ext cx="5867400" cy="4217195"/>
          </a:xfrm>
          <a:prstGeom prst="rect">
            <a:avLst/>
          </a:prstGeom>
          <a:ln>
            <a:noFill/>
          </a:ln>
          <a:effectLst>
            <a:softEdge rad="112500"/>
          </a:effectLst>
        </p:spPr>
      </p:pic>
    </p:spTree>
    <p:extLst>
      <p:ext uri="{BB962C8B-B14F-4D97-AF65-F5344CB8AC3E}">
        <p14:creationId xmlns:p14="http://schemas.microsoft.com/office/powerpoint/2010/main" val="4255146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2800" dirty="0"/>
              <a:t>شبكات شهيرة</a:t>
            </a: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15</a:t>
            </a:fld>
            <a:endParaRPr lang="en-GB" dirty="0"/>
          </a:p>
        </p:txBody>
      </p:sp>
      <p:pic>
        <p:nvPicPr>
          <p:cNvPr id="6" name="Picture 5" descr="flickr اشهر 22 شبكة إجتماعية على الإنترنت">
            <a:hlinkClick r:id="rId2" tgtFrame="&quot;_blank&quot;"/>
          </p:cNvPr>
          <p:cNvPicPr/>
          <p:nvPr/>
        </p:nvPicPr>
        <p:blipFill>
          <a:blip r:embed="rId3" cstate="print">
            <a:extLst>
              <a:ext uri="{28A0092B-C50C-407E-A947-70E740481C1C}">
                <a14:useLocalDpi xmlns:a14="http://schemas.microsoft.com/office/drawing/2010/main" val="0"/>
              </a:ext>
            </a:extLst>
          </a:blip>
          <a:srcRect r="25000" b="4762"/>
          <a:stretch>
            <a:fillRect/>
          </a:stretch>
        </p:blipFill>
        <p:spPr bwMode="auto">
          <a:xfrm>
            <a:off x="6858000" y="2667000"/>
            <a:ext cx="1066800" cy="381000"/>
          </a:xfrm>
          <a:prstGeom prst="rect">
            <a:avLst/>
          </a:prstGeom>
          <a:noFill/>
          <a:ln>
            <a:noFill/>
          </a:ln>
        </p:spPr>
      </p:pic>
      <p:sp>
        <p:nvSpPr>
          <p:cNvPr id="8" name="TextBox 7"/>
          <p:cNvSpPr txBox="1"/>
          <p:nvPr/>
        </p:nvSpPr>
        <p:spPr>
          <a:xfrm>
            <a:off x="457200" y="2133600"/>
            <a:ext cx="1162498" cy="369332"/>
          </a:xfrm>
          <a:prstGeom prst="rect">
            <a:avLst/>
          </a:prstGeom>
          <a:noFill/>
        </p:spPr>
        <p:txBody>
          <a:bodyPr wrap="none" rtlCol="0">
            <a:spAutoFit/>
          </a:bodyPr>
          <a:lstStyle/>
          <a:p>
            <a:r>
              <a:rPr lang="en-US" dirty="0" err="1"/>
              <a:t>FaceBook</a:t>
            </a:r>
            <a:endParaRPr lang="en-GB" dirty="0"/>
          </a:p>
        </p:txBody>
      </p:sp>
      <p:sp>
        <p:nvSpPr>
          <p:cNvPr id="9" name="TextBox 8"/>
          <p:cNvSpPr txBox="1"/>
          <p:nvPr/>
        </p:nvSpPr>
        <p:spPr>
          <a:xfrm>
            <a:off x="457200" y="2819400"/>
            <a:ext cx="923843" cy="369332"/>
          </a:xfrm>
          <a:prstGeom prst="rect">
            <a:avLst/>
          </a:prstGeom>
          <a:noFill/>
        </p:spPr>
        <p:txBody>
          <a:bodyPr wrap="none" rtlCol="0">
            <a:spAutoFit/>
          </a:bodyPr>
          <a:lstStyle/>
          <a:p>
            <a:r>
              <a:rPr lang="en-US" dirty="0"/>
              <a:t>Twitter</a:t>
            </a:r>
            <a:endParaRPr lang="en-GB" dirty="0"/>
          </a:p>
        </p:txBody>
      </p:sp>
      <p:sp>
        <p:nvSpPr>
          <p:cNvPr id="10" name="TextBox 9"/>
          <p:cNvSpPr txBox="1"/>
          <p:nvPr/>
        </p:nvSpPr>
        <p:spPr>
          <a:xfrm>
            <a:off x="381000" y="3581400"/>
            <a:ext cx="1012585" cy="369332"/>
          </a:xfrm>
          <a:prstGeom prst="rect">
            <a:avLst/>
          </a:prstGeom>
          <a:noFill/>
        </p:spPr>
        <p:txBody>
          <a:bodyPr wrap="none" rtlCol="0">
            <a:spAutoFit/>
          </a:bodyPr>
          <a:lstStyle/>
          <a:p>
            <a:r>
              <a:rPr lang="en-US" dirty="0" err="1"/>
              <a:t>Youtube</a:t>
            </a:r>
            <a:endParaRPr lang="en-GB" dirty="0"/>
          </a:p>
        </p:txBody>
      </p:sp>
      <p:sp>
        <p:nvSpPr>
          <p:cNvPr id="11" name="TextBox 10"/>
          <p:cNvSpPr txBox="1"/>
          <p:nvPr/>
        </p:nvSpPr>
        <p:spPr>
          <a:xfrm>
            <a:off x="381000" y="4343400"/>
            <a:ext cx="1114408" cy="369332"/>
          </a:xfrm>
          <a:prstGeom prst="rect">
            <a:avLst/>
          </a:prstGeom>
          <a:noFill/>
        </p:spPr>
        <p:txBody>
          <a:bodyPr wrap="none" rtlCol="0">
            <a:spAutoFit/>
          </a:bodyPr>
          <a:lstStyle/>
          <a:p>
            <a:r>
              <a:rPr lang="en-US" dirty="0"/>
              <a:t>My space</a:t>
            </a:r>
            <a:endParaRPr lang="en-GB" dirty="0"/>
          </a:p>
        </p:txBody>
      </p:sp>
      <p:sp>
        <p:nvSpPr>
          <p:cNvPr id="12" name="TextBox 11"/>
          <p:cNvSpPr txBox="1"/>
          <p:nvPr/>
        </p:nvSpPr>
        <p:spPr>
          <a:xfrm>
            <a:off x="381000" y="5029200"/>
            <a:ext cx="1135247" cy="369332"/>
          </a:xfrm>
          <a:prstGeom prst="rect">
            <a:avLst/>
          </a:prstGeom>
          <a:noFill/>
        </p:spPr>
        <p:txBody>
          <a:bodyPr wrap="none" rtlCol="0">
            <a:spAutoFit/>
          </a:bodyPr>
          <a:lstStyle/>
          <a:p>
            <a:r>
              <a:rPr lang="en-US" dirty="0" err="1"/>
              <a:t>Metacafe</a:t>
            </a:r>
            <a:endParaRPr lang="en-GB" dirty="0"/>
          </a:p>
        </p:txBody>
      </p:sp>
      <p:sp>
        <p:nvSpPr>
          <p:cNvPr id="13" name="TextBox 12"/>
          <p:cNvSpPr txBox="1"/>
          <p:nvPr/>
        </p:nvSpPr>
        <p:spPr>
          <a:xfrm>
            <a:off x="490257" y="5791200"/>
            <a:ext cx="652743" cy="369332"/>
          </a:xfrm>
          <a:prstGeom prst="rect">
            <a:avLst/>
          </a:prstGeom>
          <a:noFill/>
        </p:spPr>
        <p:txBody>
          <a:bodyPr wrap="none" rtlCol="0">
            <a:spAutoFit/>
          </a:bodyPr>
          <a:lstStyle/>
          <a:p>
            <a:r>
              <a:rPr lang="en-US" dirty="0" err="1"/>
              <a:t>Ikbis</a:t>
            </a:r>
            <a:endParaRPr lang="en-GB" dirty="0"/>
          </a:p>
        </p:txBody>
      </p:sp>
      <p:pic>
        <p:nvPicPr>
          <p:cNvPr id="14" name="Picture 13" descr="ikbis اشهر 22 شبكة إجتماعية على الإنترنت">
            <a:hlinkClick r:id="rId4" tgtFrame="&quot;_blank&quo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0" y="5715000"/>
            <a:ext cx="1647825" cy="552450"/>
          </a:xfrm>
          <a:prstGeom prst="rect">
            <a:avLst/>
          </a:prstGeom>
          <a:noFill/>
          <a:ln>
            <a:noFill/>
          </a:ln>
        </p:spPr>
      </p:pic>
      <p:pic>
        <p:nvPicPr>
          <p:cNvPr id="15" name="Picture 14" descr="metacafe اشهر 22 شبكة إجتماعية على الإنترنت">
            <a:hlinkClick r:id="rId6" tgtFrame="&quot;_blank&quo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28800" y="5000625"/>
            <a:ext cx="1752600" cy="561975"/>
          </a:xfrm>
          <a:prstGeom prst="rect">
            <a:avLst/>
          </a:prstGeom>
          <a:noFill/>
          <a:ln>
            <a:noFill/>
          </a:ln>
        </p:spPr>
      </p:pic>
      <p:pic>
        <p:nvPicPr>
          <p:cNvPr id="16" name="Picture 15" descr="youtube اشهر 22 شبكة إجتماعية على الإنترنت">
            <a:hlinkClick r:id="rId8" tgtFrame="&quot;_blank&quo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28800" y="3581400"/>
            <a:ext cx="1219200" cy="457200"/>
          </a:xfrm>
          <a:prstGeom prst="rect">
            <a:avLst/>
          </a:prstGeom>
          <a:noFill/>
          <a:ln>
            <a:noFill/>
          </a:ln>
        </p:spPr>
      </p:pic>
      <p:pic>
        <p:nvPicPr>
          <p:cNvPr id="17" name="Picture 16" descr="twitter اشهر 22 شبكة إجتماعية على الإنترنت">
            <a:hlinkClick r:id="rId10" tgtFrame="&quot;_blank&quo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57400" y="2609850"/>
            <a:ext cx="590550" cy="742950"/>
          </a:xfrm>
          <a:prstGeom prst="rect">
            <a:avLst/>
          </a:prstGeom>
          <a:noFill/>
          <a:ln>
            <a:noFill/>
          </a:ln>
        </p:spPr>
      </p:pic>
      <p:pic>
        <p:nvPicPr>
          <p:cNvPr id="18" name="Picture 17" descr="myspace اشهر 22 شبكة إجتماعية على الإنترنت">
            <a:hlinkClick r:id="rId12" tgtFrame="&quot;_blank&quo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05000" y="4419600"/>
            <a:ext cx="1314450" cy="371475"/>
          </a:xfrm>
          <a:prstGeom prst="rect">
            <a:avLst/>
          </a:prstGeom>
          <a:noFill/>
          <a:ln>
            <a:noFill/>
          </a:ln>
        </p:spPr>
      </p:pic>
      <p:pic>
        <p:nvPicPr>
          <p:cNvPr id="19" name="Picture 18" descr="facebooklogo اشهر 22 شبكة إجتماعية على الإنترنت">
            <a:hlinkClick r:id="rId14" tgtFrame="&quot;_blank&quo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752600" y="2057400"/>
            <a:ext cx="1371600" cy="457200"/>
          </a:xfrm>
          <a:prstGeom prst="rect">
            <a:avLst/>
          </a:prstGeom>
          <a:noFill/>
          <a:ln>
            <a:noFill/>
          </a:ln>
        </p:spPr>
      </p:pic>
      <p:sp>
        <p:nvSpPr>
          <p:cNvPr id="20" name="TextBox 19"/>
          <p:cNvSpPr txBox="1"/>
          <p:nvPr/>
        </p:nvSpPr>
        <p:spPr>
          <a:xfrm>
            <a:off x="5181600" y="1981200"/>
            <a:ext cx="1056700" cy="369332"/>
          </a:xfrm>
          <a:prstGeom prst="rect">
            <a:avLst/>
          </a:prstGeom>
          <a:noFill/>
        </p:spPr>
        <p:txBody>
          <a:bodyPr wrap="none" rtlCol="0">
            <a:spAutoFit/>
          </a:bodyPr>
          <a:lstStyle/>
          <a:p>
            <a:r>
              <a:rPr lang="en-US" dirty="0"/>
              <a:t>LinkedIn</a:t>
            </a:r>
            <a:endParaRPr lang="en-GB" dirty="0"/>
          </a:p>
        </p:txBody>
      </p:sp>
      <p:sp>
        <p:nvSpPr>
          <p:cNvPr id="21" name="TextBox 20"/>
          <p:cNvSpPr txBox="1"/>
          <p:nvPr/>
        </p:nvSpPr>
        <p:spPr>
          <a:xfrm>
            <a:off x="5181600" y="2667000"/>
            <a:ext cx="760144" cy="369332"/>
          </a:xfrm>
          <a:prstGeom prst="rect">
            <a:avLst/>
          </a:prstGeom>
          <a:noFill/>
        </p:spPr>
        <p:txBody>
          <a:bodyPr wrap="none" rtlCol="0">
            <a:spAutoFit/>
          </a:bodyPr>
          <a:lstStyle/>
          <a:p>
            <a:r>
              <a:rPr lang="en-US" dirty="0"/>
              <a:t>Flickr</a:t>
            </a:r>
            <a:endParaRPr lang="en-GB" dirty="0"/>
          </a:p>
        </p:txBody>
      </p:sp>
      <p:sp>
        <p:nvSpPr>
          <p:cNvPr id="22" name="TextBox 21"/>
          <p:cNvSpPr txBox="1"/>
          <p:nvPr/>
        </p:nvSpPr>
        <p:spPr>
          <a:xfrm>
            <a:off x="5105400" y="3429000"/>
            <a:ext cx="622286" cy="369332"/>
          </a:xfrm>
          <a:prstGeom prst="rect">
            <a:avLst/>
          </a:prstGeom>
          <a:noFill/>
        </p:spPr>
        <p:txBody>
          <a:bodyPr wrap="none" rtlCol="0">
            <a:spAutoFit/>
          </a:bodyPr>
          <a:lstStyle/>
          <a:p>
            <a:r>
              <a:rPr lang="en-US" dirty="0" err="1"/>
              <a:t>Digg</a:t>
            </a:r>
            <a:endParaRPr lang="en-GB" dirty="0"/>
          </a:p>
        </p:txBody>
      </p:sp>
      <p:sp>
        <p:nvSpPr>
          <p:cNvPr id="23" name="TextBox 22"/>
          <p:cNvSpPr txBox="1"/>
          <p:nvPr/>
        </p:nvSpPr>
        <p:spPr>
          <a:xfrm>
            <a:off x="5105400" y="4191000"/>
            <a:ext cx="1776448" cy="369332"/>
          </a:xfrm>
          <a:prstGeom prst="rect">
            <a:avLst/>
          </a:prstGeom>
          <a:noFill/>
        </p:spPr>
        <p:txBody>
          <a:bodyPr wrap="none" rtlCol="0">
            <a:spAutoFit/>
          </a:bodyPr>
          <a:lstStyle/>
          <a:p>
            <a:r>
              <a:rPr lang="en-US" dirty="0"/>
              <a:t>Blogger catalog</a:t>
            </a:r>
            <a:endParaRPr lang="en-GB" dirty="0"/>
          </a:p>
        </p:txBody>
      </p:sp>
      <p:sp>
        <p:nvSpPr>
          <p:cNvPr id="24" name="TextBox 23"/>
          <p:cNvSpPr txBox="1"/>
          <p:nvPr/>
        </p:nvSpPr>
        <p:spPr>
          <a:xfrm>
            <a:off x="5105400" y="4876800"/>
            <a:ext cx="1310230" cy="369332"/>
          </a:xfrm>
          <a:prstGeom prst="rect">
            <a:avLst/>
          </a:prstGeom>
          <a:noFill/>
        </p:spPr>
        <p:txBody>
          <a:bodyPr wrap="none" rtlCol="0">
            <a:spAutoFit/>
          </a:bodyPr>
          <a:lstStyle/>
          <a:p>
            <a:r>
              <a:rPr lang="en-US" dirty="0" err="1"/>
              <a:t>GoodReads</a:t>
            </a:r>
            <a:endParaRPr lang="en-GB" dirty="0"/>
          </a:p>
        </p:txBody>
      </p:sp>
      <p:sp>
        <p:nvSpPr>
          <p:cNvPr id="25" name="TextBox 24"/>
          <p:cNvSpPr txBox="1"/>
          <p:nvPr/>
        </p:nvSpPr>
        <p:spPr>
          <a:xfrm>
            <a:off x="5214657" y="5638800"/>
            <a:ext cx="1255472" cy="369332"/>
          </a:xfrm>
          <a:prstGeom prst="rect">
            <a:avLst/>
          </a:prstGeom>
          <a:noFill/>
        </p:spPr>
        <p:txBody>
          <a:bodyPr wrap="none" rtlCol="0">
            <a:spAutoFit/>
          </a:bodyPr>
          <a:lstStyle/>
          <a:p>
            <a:r>
              <a:rPr lang="en-US" dirty="0" err="1"/>
              <a:t>gamerDNA</a:t>
            </a:r>
            <a:endParaRPr lang="en-GB" dirty="0"/>
          </a:p>
        </p:txBody>
      </p:sp>
      <p:pic>
        <p:nvPicPr>
          <p:cNvPr id="26" name="Picture 25" descr="linkedin اشهر 22 شبكة إجتماعية على الإنترنت"/>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10401" y="1981200"/>
            <a:ext cx="808264" cy="323850"/>
          </a:xfrm>
          <a:prstGeom prst="rect">
            <a:avLst/>
          </a:prstGeom>
          <a:noFill/>
          <a:ln>
            <a:noFill/>
          </a:ln>
        </p:spPr>
      </p:pic>
      <p:pic>
        <p:nvPicPr>
          <p:cNvPr id="27" name="Picture 26" descr="digg اشهر 22 شبكة إجتماعية على الإنترنت">
            <a:hlinkClick r:id="rId17" tgtFrame="&quot;_blank&quot;"/>
          </p:cNvPr>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781800" y="3429000"/>
            <a:ext cx="1110343" cy="476250"/>
          </a:xfrm>
          <a:prstGeom prst="rect">
            <a:avLst/>
          </a:prstGeom>
          <a:noFill/>
          <a:ln>
            <a:noFill/>
          </a:ln>
        </p:spPr>
      </p:pic>
      <p:pic>
        <p:nvPicPr>
          <p:cNvPr id="28" name="Picture 27" descr="blogcatalog اشهر 22 شبكة إجتماعية على الإنترنت">
            <a:hlinkClick r:id="rId19" tgtFrame="&quot;_blank&quot;"/>
          </p:cNvPr>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010400" y="4038600"/>
            <a:ext cx="685800" cy="466725"/>
          </a:xfrm>
          <a:prstGeom prst="rect">
            <a:avLst/>
          </a:prstGeom>
          <a:noFill/>
          <a:ln>
            <a:noFill/>
          </a:ln>
        </p:spPr>
      </p:pic>
      <p:pic>
        <p:nvPicPr>
          <p:cNvPr id="29" name="Picture 28" descr="goodreads اشهر 22 شبكة إجتماعية على الإنترنت">
            <a:hlinkClick r:id="rId21" tgtFrame="&quot;_blank&quot;"/>
          </p:cNvPr>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629400" y="4800600"/>
            <a:ext cx="1457325" cy="476250"/>
          </a:xfrm>
          <a:prstGeom prst="rect">
            <a:avLst/>
          </a:prstGeom>
          <a:noFill/>
          <a:ln>
            <a:noFill/>
          </a:ln>
        </p:spPr>
      </p:pic>
      <p:pic>
        <p:nvPicPr>
          <p:cNvPr id="30" name="Picture 29" descr="gamerdna اشهر 22 شبكة إجتماعية على الإنترنت">
            <a:hlinkClick r:id="rId23" tgtFrame="&quot;_blank&quot;"/>
          </p:cNvPr>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553200" y="5638801"/>
            <a:ext cx="1543050" cy="457200"/>
          </a:xfrm>
          <a:prstGeom prst="rect">
            <a:avLst/>
          </a:prstGeom>
          <a:noFill/>
          <a:ln>
            <a:noFill/>
          </a:ln>
        </p:spPr>
      </p:pic>
    </p:spTree>
    <p:extLst>
      <p:ext uri="{BB962C8B-B14F-4D97-AF65-F5344CB8AC3E}">
        <p14:creationId xmlns:p14="http://schemas.microsoft.com/office/powerpoint/2010/main" val="2077204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JO" dirty="0"/>
              <a:t>مميزات الشبكات الاجتماعية</a:t>
            </a:r>
            <a:endParaRPr lang="en-GB" dirty="0"/>
          </a:p>
        </p:txBody>
      </p:sp>
      <p:sp>
        <p:nvSpPr>
          <p:cNvPr id="3" name="Content Placeholder 2"/>
          <p:cNvSpPr>
            <a:spLocks noGrp="1"/>
          </p:cNvSpPr>
          <p:nvPr>
            <p:ph idx="1"/>
          </p:nvPr>
        </p:nvSpPr>
        <p:spPr/>
        <p:txBody>
          <a:bodyPr>
            <a:normAutofit/>
          </a:bodyPr>
          <a:lstStyle/>
          <a:p>
            <a:pPr marL="457200" indent="-457200" algn="r" rtl="1">
              <a:buClr>
                <a:schemeClr val="tx2"/>
              </a:buClr>
              <a:buFont typeface="+mj-lt"/>
              <a:buAutoNum type="arabicPeriod"/>
            </a:pPr>
            <a:r>
              <a:rPr lang="ar-JO" dirty="0">
                <a:solidFill>
                  <a:schemeClr val="tx2"/>
                </a:solidFill>
                <a:latin typeface="Arial" pitchFamily="34" charset="0"/>
                <a:cs typeface="Arial" pitchFamily="34" charset="0"/>
              </a:rPr>
              <a:t>العالمية</a:t>
            </a:r>
            <a:r>
              <a:rPr lang="ar-JO" b="0" dirty="0">
                <a:latin typeface="Arial" pitchFamily="34" charset="0"/>
                <a:cs typeface="Arial" pitchFamily="34" charset="0"/>
              </a:rPr>
              <a:t>: </a:t>
            </a:r>
            <a:r>
              <a:rPr lang="ar-EG" b="0" dirty="0">
                <a:latin typeface="Arial" pitchFamily="34" charset="0"/>
                <a:cs typeface="Arial" pitchFamily="34" charset="0"/>
              </a:rPr>
              <a:t>ت</a:t>
            </a:r>
            <a:r>
              <a:rPr lang="ar-JO" b="0" dirty="0">
                <a:latin typeface="Arial" pitchFamily="34" charset="0"/>
                <a:cs typeface="Arial" pitchFamily="34" charset="0"/>
              </a:rPr>
              <a:t>ل</a:t>
            </a:r>
            <a:r>
              <a:rPr lang="ar-EG" b="0" dirty="0">
                <a:latin typeface="Arial" pitchFamily="34" charset="0"/>
                <a:cs typeface="Arial" pitchFamily="34" charset="0"/>
              </a:rPr>
              <a:t>غى الحواجز الجغرافية والمكانية، حيث يستطيع الفرد في الشر</a:t>
            </a:r>
            <a:r>
              <a:rPr lang="ar-JO" b="0" dirty="0">
                <a:latin typeface="Arial" pitchFamily="34" charset="0"/>
                <a:cs typeface="Arial" pitchFamily="34" charset="0"/>
              </a:rPr>
              <a:t>ق</a:t>
            </a:r>
            <a:r>
              <a:rPr lang="ar-EG" b="0" dirty="0">
                <a:latin typeface="Arial" pitchFamily="34" charset="0"/>
                <a:cs typeface="Arial" pitchFamily="34" charset="0"/>
              </a:rPr>
              <a:t> التواص</a:t>
            </a:r>
            <a:r>
              <a:rPr lang="ar-JO" b="0" dirty="0">
                <a:latin typeface="Arial" pitchFamily="34" charset="0"/>
                <a:cs typeface="Arial" pitchFamily="34" charset="0"/>
              </a:rPr>
              <a:t>ل</a:t>
            </a:r>
            <a:r>
              <a:rPr lang="ar-EG" b="0" dirty="0">
                <a:latin typeface="Arial" pitchFamily="34" charset="0"/>
                <a:cs typeface="Arial" pitchFamily="34" charset="0"/>
              </a:rPr>
              <a:t> مع الفرد في الغرب </a:t>
            </a:r>
            <a:r>
              <a:rPr lang="ar-JO" b="0" dirty="0">
                <a:latin typeface="Arial" pitchFamily="34" charset="0"/>
                <a:cs typeface="Arial" pitchFamily="34" charset="0"/>
              </a:rPr>
              <a:t>ب</a:t>
            </a:r>
            <a:r>
              <a:rPr lang="ar-EG" b="0" dirty="0">
                <a:latin typeface="Arial" pitchFamily="34" charset="0"/>
                <a:cs typeface="Arial" pitchFamily="34" charset="0"/>
              </a:rPr>
              <a:t>بساطة وس</a:t>
            </a:r>
            <a:r>
              <a:rPr lang="ar-JO" b="0" dirty="0">
                <a:latin typeface="Arial" pitchFamily="34" charset="0"/>
                <a:cs typeface="Arial" pitchFamily="34" charset="0"/>
              </a:rPr>
              <a:t>ه</a:t>
            </a:r>
            <a:r>
              <a:rPr lang="ar-EG" b="0" dirty="0">
                <a:latin typeface="Arial" pitchFamily="34" charset="0"/>
                <a:cs typeface="Arial" pitchFamily="34" charset="0"/>
              </a:rPr>
              <a:t>ولة. </a:t>
            </a:r>
            <a:endParaRPr lang="ar-JO" b="0" dirty="0">
              <a:latin typeface="Arial" pitchFamily="34" charset="0"/>
              <a:cs typeface="Arial" pitchFamily="34" charset="0"/>
            </a:endParaRPr>
          </a:p>
          <a:p>
            <a:pPr marL="457200" indent="-457200" algn="r" rtl="1">
              <a:buClr>
                <a:schemeClr val="tx2"/>
              </a:buClr>
              <a:buFont typeface="+mj-lt"/>
              <a:buAutoNum type="arabicPeriod"/>
            </a:pPr>
            <a:r>
              <a:rPr lang="ar-JO" dirty="0">
                <a:solidFill>
                  <a:schemeClr val="tx2"/>
                </a:solidFill>
                <a:latin typeface="Arial" pitchFamily="34" charset="0"/>
                <a:cs typeface="Arial" pitchFamily="34" charset="0"/>
              </a:rPr>
              <a:t>التفاعلية</a:t>
            </a:r>
            <a:r>
              <a:rPr lang="ar-JO" b="0" dirty="0">
                <a:latin typeface="Arial" pitchFamily="34" charset="0"/>
                <a:cs typeface="Arial" pitchFamily="34" charset="0"/>
              </a:rPr>
              <a:t>:</a:t>
            </a:r>
            <a:r>
              <a:rPr lang="ar-JO" dirty="0">
                <a:solidFill>
                  <a:schemeClr val="tx2"/>
                </a:solidFill>
                <a:latin typeface="Arial" pitchFamily="34" charset="0"/>
                <a:cs typeface="Arial" pitchFamily="34" charset="0"/>
              </a:rPr>
              <a:t> </a:t>
            </a:r>
            <a:r>
              <a:rPr lang="ar-EG" b="0" dirty="0">
                <a:latin typeface="Arial" pitchFamily="34" charset="0"/>
                <a:cs typeface="Arial" pitchFamily="34" charset="0"/>
              </a:rPr>
              <a:t>الفرد في</a:t>
            </a:r>
            <a:r>
              <a:rPr lang="ar-JO" b="0" dirty="0">
                <a:latin typeface="Arial" pitchFamily="34" charset="0"/>
                <a:cs typeface="Arial" pitchFamily="34" charset="0"/>
              </a:rPr>
              <a:t>ه</a:t>
            </a:r>
            <a:r>
              <a:rPr lang="ar-EG" b="0" dirty="0">
                <a:latin typeface="Arial" pitchFamily="34" charset="0"/>
                <a:cs typeface="Arial" pitchFamily="34" charset="0"/>
              </a:rPr>
              <a:t>ا كما أن</a:t>
            </a:r>
            <a:r>
              <a:rPr lang="ar-JO" b="0" dirty="0">
                <a:latin typeface="Arial" pitchFamily="34" charset="0"/>
                <a:cs typeface="Arial" pitchFamily="34" charset="0"/>
              </a:rPr>
              <a:t>ه</a:t>
            </a:r>
            <a:r>
              <a:rPr lang="ar-EG" b="0" dirty="0">
                <a:latin typeface="Arial" pitchFamily="34" charset="0"/>
                <a:cs typeface="Arial" pitchFamily="34" charset="0"/>
              </a:rPr>
              <a:t> مستقب</a:t>
            </a:r>
            <a:r>
              <a:rPr lang="ar-JO" b="0" dirty="0">
                <a:latin typeface="Arial" pitchFamily="34" charset="0"/>
                <a:cs typeface="Arial" pitchFamily="34" charset="0"/>
              </a:rPr>
              <a:t>ل</a:t>
            </a:r>
            <a:r>
              <a:rPr lang="ar-EG" b="0" dirty="0">
                <a:latin typeface="Arial" pitchFamily="34" charset="0"/>
                <a:cs typeface="Arial" pitchFamily="34" charset="0"/>
              </a:rPr>
              <a:t> وقارئ ف</a:t>
            </a:r>
            <a:r>
              <a:rPr lang="ar-JO" b="0" dirty="0">
                <a:latin typeface="Arial" pitchFamily="34" charset="0"/>
                <a:cs typeface="Arial" pitchFamily="34" charset="0"/>
              </a:rPr>
              <a:t>ه</a:t>
            </a:r>
            <a:r>
              <a:rPr lang="ar-EG" b="0" dirty="0">
                <a:latin typeface="Arial" pitchFamily="34" charset="0"/>
                <a:cs typeface="Arial" pitchFamily="34" charset="0"/>
              </a:rPr>
              <a:t>و مرس</a:t>
            </a:r>
            <a:r>
              <a:rPr lang="ar-JO" b="0" dirty="0">
                <a:latin typeface="Arial" pitchFamily="34" charset="0"/>
                <a:cs typeface="Arial" pitchFamily="34" charset="0"/>
              </a:rPr>
              <a:t>ل </a:t>
            </a:r>
            <a:r>
              <a:rPr lang="ar-EG" b="0" dirty="0">
                <a:latin typeface="Arial" pitchFamily="34" charset="0"/>
                <a:cs typeface="Arial" pitchFamily="34" charset="0"/>
              </a:rPr>
              <a:t>وكاتب ومشار</a:t>
            </a:r>
            <a:r>
              <a:rPr lang="ar-JO" b="0" dirty="0">
                <a:latin typeface="Arial" pitchFamily="34" charset="0"/>
                <a:cs typeface="Arial" pitchFamily="34" charset="0"/>
              </a:rPr>
              <a:t>ك. ه</a:t>
            </a:r>
            <a:r>
              <a:rPr lang="ar-EG" b="0" dirty="0">
                <a:latin typeface="Arial" pitchFamily="34" charset="0"/>
                <a:cs typeface="Arial" pitchFamily="34" charset="0"/>
              </a:rPr>
              <a:t>ي ت</a:t>
            </a:r>
            <a:r>
              <a:rPr lang="ar-JO" b="0" dirty="0">
                <a:latin typeface="Arial" pitchFamily="34" charset="0"/>
                <a:cs typeface="Arial" pitchFamily="34" charset="0"/>
              </a:rPr>
              <a:t>ل</a:t>
            </a:r>
            <a:r>
              <a:rPr lang="ar-EG" b="0" dirty="0">
                <a:latin typeface="Arial" pitchFamily="34" charset="0"/>
                <a:cs typeface="Arial" pitchFamily="34" charset="0"/>
              </a:rPr>
              <a:t>غي الس</a:t>
            </a:r>
            <a:r>
              <a:rPr lang="ar-JO" b="0" dirty="0">
                <a:latin typeface="Arial" pitchFamily="34" charset="0"/>
                <a:cs typeface="Arial" pitchFamily="34" charset="0"/>
              </a:rPr>
              <a:t>ل</a:t>
            </a:r>
            <a:r>
              <a:rPr lang="ar-EG" b="0" dirty="0">
                <a:latin typeface="Arial" pitchFamily="34" charset="0"/>
                <a:cs typeface="Arial" pitchFamily="34" charset="0"/>
              </a:rPr>
              <a:t>بية المقيتة في ا</a:t>
            </a:r>
            <a:r>
              <a:rPr lang="ar-JO" b="0" dirty="0">
                <a:latin typeface="Arial" pitchFamily="34" charset="0"/>
                <a:cs typeface="Arial" pitchFamily="34" charset="0"/>
              </a:rPr>
              <a:t>ل</a:t>
            </a:r>
            <a:r>
              <a:rPr lang="ar-EG" b="0" dirty="0">
                <a:latin typeface="Arial" pitchFamily="34" charset="0"/>
                <a:cs typeface="Arial" pitchFamily="34" charset="0"/>
              </a:rPr>
              <a:t>إ</a:t>
            </a:r>
            <a:r>
              <a:rPr lang="ar-JO" b="0" dirty="0">
                <a:latin typeface="Arial" pitchFamily="34" charset="0"/>
                <a:cs typeface="Arial" pitchFamily="34" charset="0"/>
              </a:rPr>
              <a:t>علام</a:t>
            </a:r>
            <a:r>
              <a:rPr lang="ar-EG" b="0" dirty="0">
                <a:latin typeface="Arial" pitchFamily="34" charset="0"/>
                <a:cs typeface="Arial" pitchFamily="34" charset="0"/>
              </a:rPr>
              <a:t> القديـ</a:t>
            </a:r>
            <a:r>
              <a:rPr lang="ar-JO" b="0" dirty="0">
                <a:latin typeface="Arial" pitchFamily="34" charset="0"/>
                <a:cs typeface="Arial" pitchFamily="34" charset="0"/>
              </a:rPr>
              <a:t>م</a:t>
            </a:r>
            <a:r>
              <a:rPr lang="ar-EG" b="0" dirty="0">
                <a:latin typeface="Arial" pitchFamily="34" charset="0"/>
                <a:cs typeface="Arial" pitchFamily="34" charset="0"/>
              </a:rPr>
              <a:t> وتعطي حيز ل</a:t>
            </a:r>
            <a:r>
              <a:rPr lang="ar-JO" b="0" dirty="0">
                <a:latin typeface="Arial" pitchFamily="34" charset="0"/>
                <a:cs typeface="Arial" pitchFamily="34" charset="0"/>
              </a:rPr>
              <a:t>ل</a:t>
            </a:r>
            <a:r>
              <a:rPr lang="ar-EG" b="0" dirty="0">
                <a:latin typeface="Arial" pitchFamily="34" charset="0"/>
                <a:cs typeface="Arial" pitchFamily="34" charset="0"/>
              </a:rPr>
              <a:t>مشاركة الفاع</a:t>
            </a:r>
            <a:r>
              <a:rPr lang="ar-JO" b="0" dirty="0">
                <a:latin typeface="Arial" pitchFamily="34" charset="0"/>
                <a:cs typeface="Arial" pitchFamily="34" charset="0"/>
              </a:rPr>
              <a:t>ل</a:t>
            </a:r>
            <a:r>
              <a:rPr lang="ar-EG" b="0" dirty="0">
                <a:latin typeface="Arial" pitchFamily="34" charset="0"/>
                <a:cs typeface="Arial" pitchFamily="34" charset="0"/>
              </a:rPr>
              <a:t>ة م</a:t>
            </a:r>
            <a:r>
              <a:rPr lang="ar-JO" b="0" dirty="0">
                <a:latin typeface="Arial" pitchFamily="34" charset="0"/>
                <a:cs typeface="Arial" pitchFamily="34" charset="0"/>
              </a:rPr>
              <a:t>ع</a:t>
            </a:r>
            <a:r>
              <a:rPr lang="ar-EG" b="0" dirty="0">
                <a:latin typeface="Arial" pitchFamily="34" charset="0"/>
                <a:cs typeface="Arial" pitchFamily="34" charset="0"/>
              </a:rPr>
              <a:t> المشا</a:t>
            </a:r>
            <a:r>
              <a:rPr lang="ar-JO" b="0" dirty="0">
                <a:latin typeface="Arial" pitchFamily="34" charset="0"/>
                <a:cs typeface="Arial" pitchFamily="34" charset="0"/>
              </a:rPr>
              <a:t>ه</a:t>
            </a:r>
            <a:r>
              <a:rPr lang="ar-EG" b="0" dirty="0">
                <a:latin typeface="Arial" pitchFamily="34" charset="0"/>
                <a:cs typeface="Arial" pitchFamily="34" charset="0"/>
              </a:rPr>
              <a:t>د والقارئ.</a:t>
            </a:r>
            <a:endParaRPr lang="ar-JO" b="0" dirty="0">
              <a:latin typeface="Arial" pitchFamily="34" charset="0"/>
              <a:cs typeface="Arial" pitchFamily="34" charset="0"/>
            </a:endParaRPr>
          </a:p>
          <a:p>
            <a:pPr marL="457200" indent="-457200" algn="r" rtl="1">
              <a:buClr>
                <a:schemeClr val="tx2"/>
              </a:buClr>
              <a:buFont typeface="+mj-lt"/>
              <a:buAutoNum type="arabicPeriod"/>
            </a:pPr>
            <a:r>
              <a:rPr lang="ar-EG" dirty="0">
                <a:solidFill>
                  <a:schemeClr val="tx2"/>
                </a:solidFill>
                <a:latin typeface="Arial" pitchFamily="34" charset="0"/>
                <a:cs typeface="Arial" pitchFamily="34" charset="0"/>
              </a:rPr>
              <a:t>التنوع وتعدد ال</a:t>
            </a:r>
            <a:r>
              <a:rPr lang="ar-JO" dirty="0">
                <a:solidFill>
                  <a:schemeClr val="tx2"/>
                </a:solidFill>
                <a:latin typeface="Arial" pitchFamily="34" charset="0"/>
                <a:cs typeface="Arial" pitchFamily="34" charset="0"/>
              </a:rPr>
              <a:t>ا</a:t>
            </a:r>
            <a:r>
              <a:rPr lang="ar-EG" dirty="0">
                <a:solidFill>
                  <a:schemeClr val="tx2"/>
                </a:solidFill>
                <a:latin typeface="Arial" pitchFamily="34" charset="0"/>
                <a:cs typeface="Arial" pitchFamily="34" charset="0"/>
              </a:rPr>
              <a:t>ستعما</a:t>
            </a:r>
            <a:r>
              <a:rPr lang="ar-JO" dirty="0">
                <a:solidFill>
                  <a:schemeClr val="tx2"/>
                </a:solidFill>
                <a:latin typeface="Arial" pitchFamily="34" charset="0"/>
                <a:cs typeface="Arial" pitchFamily="34" charset="0"/>
              </a:rPr>
              <a:t>لا</a:t>
            </a:r>
            <a:r>
              <a:rPr lang="ar-EG" dirty="0">
                <a:solidFill>
                  <a:schemeClr val="tx2"/>
                </a:solidFill>
                <a:latin typeface="Arial" pitchFamily="34" charset="0"/>
                <a:cs typeface="Arial" pitchFamily="34" charset="0"/>
              </a:rPr>
              <a:t>ت</a:t>
            </a:r>
            <a:r>
              <a:rPr lang="ar-EG" b="0" dirty="0">
                <a:latin typeface="Arial" pitchFamily="34" charset="0"/>
                <a:cs typeface="Arial" pitchFamily="34" charset="0"/>
              </a:rPr>
              <a:t>: يستخدم</a:t>
            </a:r>
            <a:r>
              <a:rPr lang="ar-JO" b="0" dirty="0">
                <a:latin typeface="Arial" pitchFamily="34" charset="0"/>
                <a:cs typeface="Arial" pitchFamily="34" charset="0"/>
              </a:rPr>
              <a:t>ه</a:t>
            </a:r>
            <a:r>
              <a:rPr lang="ar-EG" b="0" dirty="0">
                <a:latin typeface="Arial" pitchFamily="34" charset="0"/>
                <a:cs typeface="Arial" pitchFamily="34" charset="0"/>
              </a:rPr>
              <a:t>ا الطالب </a:t>
            </a:r>
            <a:r>
              <a:rPr lang="ar-JO" b="0" dirty="0">
                <a:latin typeface="Arial" pitchFamily="34" charset="0"/>
                <a:cs typeface="Arial" pitchFamily="34" charset="0"/>
              </a:rPr>
              <a:t>ل</a:t>
            </a:r>
            <a:r>
              <a:rPr lang="ar-EG" b="0" dirty="0">
                <a:latin typeface="Arial" pitchFamily="34" charset="0"/>
                <a:cs typeface="Arial" pitchFamily="34" charset="0"/>
              </a:rPr>
              <a:t>لتع</a:t>
            </a:r>
            <a:r>
              <a:rPr lang="ar-JO" b="0" dirty="0">
                <a:latin typeface="Arial" pitchFamily="34" charset="0"/>
                <a:cs typeface="Arial" pitchFamily="34" charset="0"/>
              </a:rPr>
              <a:t>لم</a:t>
            </a:r>
            <a:r>
              <a:rPr lang="ar-EG" b="0" dirty="0">
                <a:latin typeface="Arial" pitchFamily="34" charset="0"/>
                <a:cs typeface="Arial" pitchFamily="34" charset="0"/>
              </a:rPr>
              <a:t> والعالـ</a:t>
            </a:r>
            <a:r>
              <a:rPr lang="ar-JO" b="0" dirty="0">
                <a:latin typeface="Arial" pitchFamily="34" charset="0"/>
                <a:cs typeface="Arial" pitchFamily="34" charset="0"/>
              </a:rPr>
              <a:t>م</a:t>
            </a:r>
            <a:r>
              <a:rPr lang="ar-EG" b="0" dirty="0">
                <a:latin typeface="Arial" pitchFamily="34" charset="0"/>
                <a:cs typeface="Arial" pitchFamily="34" charset="0"/>
              </a:rPr>
              <a:t> لبث ع</a:t>
            </a:r>
            <a:r>
              <a:rPr lang="ar-JO" b="0" dirty="0">
                <a:latin typeface="Arial" pitchFamily="34" charset="0"/>
                <a:cs typeface="Arial" pitchFamily="34" charset="0"/>
              </a:rPr>
              <a:t>ل</a:t>
            </a:r>
            <a:r>
              <a:rPr lang="ar-EG" b="0" dirty="0">
                <a:latin typeface="Arial" pitchFamily="34" charset="0"/>
                <a:cs typeface="Arial" pitchFamily="34" charset="0"/>
              </a:rPr>
              <a:t>م</a:t>
            </a:r>
            <a:r>
              <a:rPr lang="ar-JO" b="0" dirty="0">
                <a:latin typeface="Arial" pitchFamily="34" charset="0"/>
                <a:cs typeface="Arial" pitchFamily="34" charset="0"/>
              </a:rPr>
              <a:t>ه</a:t>
            </a:r>
            <a:r>
              <a:rPr lang="ar-EG" b="0" dirty="0">
                <a:latin typeface="Arial" pitchFamily="34" charset="0"/>
                <a:cs typeface="Arial" pitchFamily="34" charset="0"/>
              </a:rPr>
              <a:t> وتع</a:t>
            </a:r>
            <a:r>
              <a:rPr lang="ar-JO" b="0" dirty="0">
                <a:latin typeface="Arial" pitchFamily="34" charset="0"/>
                <a:cs typeface="Arial" pitchFamily="34" charset="0"/>
              </a:rPr>
              <a:t>ل</a:t>
            </a:r>
            <a:r>
              <a:rPr lang="ar-EG" b="0" dirty="0">
                <a:latin typeface="Arial" pitchFamily="34" charset="0"/>
                <a:cs typeface="Arial" pitchFamily="34" charset="0"/>
              </a:rPr>
              <a:t>يـ</a:t>
            </a:r>
            <a:r>
              <a:rPr lang="ar-JO" b="0" dirty="0">
                <a:latin typeface="Arial" pitchFamily="34" charset="0"/>
                <a:cs typeface="Arial" pitchFamily="34" charset="0"/>
              </a:rPr>
              <a:t>م</a:t>
            </a:r>
            <a:r>
              <a:rPr lang="ar-EG" b="0" dirty="0">
                <a:latin typeface="Arial" pitchFamily="34" charset="0"/>
                <a:cs typeface="Arial" pitchFamily="34" charset="0"/>
              </a:rPr>
              <a:t> الناس والكاتب ل</a:t>
            </a:r>
            <a:r>
              <a:rPr lang="ar-JO" b="0" dirty="0">
                <a:latin typeface="Arial" pitchFamily="34" charset="0"/>
                <a:cs typeface="Arial" pitchFamily="34" charset="0"/>
              </a:rPr>
              <a:t>ل</a:t>
            </a:r>
            <a:r>
              <a:rPr lang="ar-EG" b="0" dirty="0">
                <a:latin typeface="Arial" pitchFamily="34" charset="0"/>
                <a:cs typeface="Arial" pitchFamily="34" charset="0"/>
              </a:rPr>
              <a:t>تواص</a:t>
            </a:r>
            <a:r>
              <a:rPr lang="ar-JO" b="0" dirty="0">
                <a:latin typeface="Arial" pitchFamily="34" charset="0"/>
                <a:cs typeface="Arial" pitchFamily="34" charset="0"/>
              </a:rPr>
              <a:t>ل</a:t>
            </a:r>
            <a:r>
              <a:rPr lang="ar-EG" b="0" dirty="0">
                <a:latin typeface="Arial" pitchFamily="34" charset="0"/>
                <a:cs typeface="Arial" pitchFamily="34" charset="0"/>
              </a:rPr>
              <a:t> مع القراء.</a:t>
            </a:r>
            <a:endParaRPr lang="ar-JO" b="0" dirty="0">
              <a:latin typeface="Arial" pitchFamily="34" charset="0"/>
              <a:cs typeface="Arial" pitchFamily="34" charset="0"/>
            </a:endParaRPr>
          </a:p>
          <a:p>
            <a:pPr marL="457200" indent="-457200">
              <a:buClr>
                <a:schemeClr val="tx2"/>
              </a:buClr>
              <a:buFont typeface="+mj-lt"/>
              <a:buAutoNum type="arabicPeriod" startAt="4"/>
            </a:pPr>
            <a:r>
              <a:rPr lang="ar-EG" dirty="0">
                <a:solidFill>
                  <a:schemeClr val="tx2"/>
                </a:solidFill>
                <a:latin typeface="Arial" pitchFamily="34" charset="0"/>
                <a:cs typeface="Arial" pitchFamily="34" charset="0"/>
              </a:rPr>
              <a:t>س</a:t>
            </a:r>
            <a:r>
              <a:rPr lang="ar-JO" dirty="0">
                <a:solidFill>
                  <a:schemeClr val="tx2"/>
                </a:solidFill>
                <a:latin typeface="Arial" pitchFamily="34" charset="0"/>
                <a:cs typeface="Arial" pitchFamily="34" charset="0"/>
              </a:rPr>
              <a:t>ه</a:t>
            </a:r>
            <a:r>
              <a:rPr lang="ar-EG" dirty="0">
                <a:solidFill>
                  <a:schemeClr val="tx2"/>
                </a:solidFill>
                <a:latin typeface="Arial" pitchFamily="34" charset="0"/>
                <a:cs typeface="Arial" pitchFamily="34" charset="0"/>
              </a:rPr>
              <a:t>ولة ا</a:t>
            </a:r>
            <a:r>
              <a:rPr lang="ar-JO" dirty="0">
                <a:solidFill>
                  <a:schemeClr val="tx2"/>
                </a:solidFill>
                <a:latin typeface="Arial" pitchFamily="34" charset="0"/>
                <a:cs typeface="Arial" pitchFamily="34" charset="0"/>
              </a:rPr>
              <a:t>لا</a:t>
            </a:r>
            <a:r>
              <a:rPr lang="ar-EG" dirty="0">
                <a:solidFill>
                  <a:schemeClr val="tx2"/>
                </a:solidFill>
                <a:latin typeface="Arial" pitchFamily="34" charset="0"/>
                <a:cs typeface="Arial" pitchFamily="34" charset="0"/>
              </a:rPr>
              <a:t>ستخدا</a:t>
            </a:r>
            <a:r>
              <a:rPr lang="ar-JO" dirty="0">
                <a:solidFill>
                  <a:schemeClr val="tx2"/>
                </a:solidFill>
                <a:latin typeface="Arial" pitchFamily="34" charset="0"/>
                <a:cs typeface="Arial" pitchFamily="34" charset="0"/>
              </a:rPr>
              <a:t>م</a:t>
            </a:r>
            <a:r>
              <a:rPr lang="ar-EG" b="0" dirty="0">
                <a:latin typeface="Arial" pitchFamily="34" charset="0"/>
                <a:cs typeface="Arial" pitchFamily="34" charset="0"/>
              </a:rPr>
              <a:t>: فالشبكات االجتماعية تستخد</a:t>
            </a:r>
            <a:r>
              <a:rPr lang="ar-JO" b="0" dirty="0">
                <a:latin typeface="Arial" pitchFamily="34" charset="0"/>
                <a:cs typeface="Arial" pitchFamily="34" charset="0"/>
              </a:rPr>
              <a:t>م</a:t>
            </a:r>
            <a:r>
              <a:rPr lang="ar-EG" b="0" dirty="0">
                <a:latin typeface="Arial" pitchFamily="34" charset="0"/>
                <a:cs typeface="Arial" pitchFamily="34" charset="0"/>
              </a:rPr>
              <a:t> الرموز والصور با</a:t>
            </a:r>
            <a:r>
              <a:rPr lang="ar-JO" b="0" dirty="0">
                <a:latin typeface="Arial" pitchFamily="34" charset="0"/>
                <a:cs typeface="Arial" pitchFamily="34" charset="0"/>
              </a:rPr>
              <a:t>ل</a:t>
            </a:r>
            <a:r>
              <a:rPr lang="ar-EG" b="0" dirty="0">
                <a:latin typeface="Arial" pitchFamily="34" charset="0"/>
                <a:cs typeface="Arial" pitchFamily="34" charset="0"/>
              </a:rPr>
              <a:t>إضافة ل</a:t>
            </a:r>
            <a:r>
              <a:rPr lang="ar-JO" b="0" dirty="0">
                <a:latin typeface="Arial" pitchFamily="34" charset="0"/>
                <a:cs typeface="Arial" pitchFamily="34" charset="0"/>
              </a:rPr>
              <a:t>ل</a:t>
            </a:r>
            <a:r>
              <a:rPr lang="ar-EG" b="0" dirty="0">
                <a:latin typeface="Arial" pitchFamily="34" charset="0"/>
                <a:cs typeface="Arial" pitchFamily="34" charset="0"/>
              </a:rPr>
              <a:t>حرو</a:t>
            </a:r>
            <a:r>
              <a:rPr lang="ar-JO" b="0" dirty="0">
                <a:latin typeface="Arial" pitchFamily="34" charset="0"/>
                <a:cs typeface="Arial" pitchFamily="34" charset="0"/>
              </a:rPr>
              <a:t>ف و</a:t>
            </a:r>
            <a:r>
              <a:rPr lang="ar-EG" b="0" dirty="0">
                <a:latin typeface="Arial" pitchFamily="34" charset="0"/>
                <a:cs typeface="Arial" pitchFamily="34" charset="0"/>
              </a:rPr>
              <a:t>ال</a:t>
            </a:r>
            <a:r>
              <a:rPr lang="ar-JO" b="0" dirty="0">
                <a:latin typeface="Arial" pitchFamily="34" charset="0"/>
                <a:cs typeface="Arial" pitchFamily="34" charset="0"/>
              </a:rPr>
              <a:t>ل</a:t>
            </a:r>
            <a:r>
              <a:rPr lang="ar-EG" b="0" dirty="0">
                <a:latin typeface="Arial" pitchFamily="34" charset="0"/>
                <a:cs typeface="Arial" pitchFamily="34" charset="0"/>
              </a:rPr>
              <a:t>غة</a:t>
            </a:r>
            <a:r>
              <a:rPr lang="ar-JO" b="0" dirty="0">
                <a:latin typeface="Arial" pitchFamily="34" charset="0"/>
                <a:cs typeface="Arial" pitchFamily="34" charset="0"/>
              </a:rPr>
              <a:t> البسيطة</a:t>
            </a:r>
            <a:r>
              <a:rPr lang="ar-EG" b="0" dirty="0">
                <a:latin typeface="Arial" pitchFamily="34" charset="0"/>
                <a:cs typeface="Arial" pitchFamily="34" charset="0"/>
              </a:rPr>
              <a:t> التي تس</a:t>
            </a:r>
            <a:r>
              <a:rPr lang="ar-JO" b="0" dirty="0">
                <a:latin typeface="Arial" pitchFamily="34" charset="0"/>
                <a:cs typeface="Arial" pitchFamily="34" charset="0"/>
              </a:rPr>
              <a:t>هل على ا</a:t>
            </a:r>
            <a:r>
              <a:rPr lang="ar-EG" b="0" dirty="0">
                <a:latin typeface="Arial" pitchFamily="34" charset="0"/>
                <a:cs typeface="Arial" pitchFamily="34" charset="0"/>
              </a:rPr>
              <a:t>لمستخد</a:t>
            </a:r>
            <a:r>
              <a:rPr lang="ar-JO" b="0" dirty="0">
                <a:latin typeface="Arial" pitchFamily="34" charset="0"/>
                <a:cs typeface="Arial" pitchFamily="34" charset="0"/>
              </a:rPr>
              <a:t>م </a:t>
            </a:r>
            <a:r>
              <a:rPr lang="ar-EG" b="0" dirty="0">
                <a:latin typeface="Arial" pitchFamily="34" charset="0"/>
                <a:cs typeface="Arial" pitchFamily="34" charset="0"/>
              </a:rPr>
              <a:t>التفاع</a:t>
            </a:r>
            <a:r>
              <a:rPr lang="ar-JO" b="0" dirty="0">
                <a:latin typeface="Arial" pitchFamily="34" charset="0"/>
                <a:cs typeface="Arial" pitchFamily="34" charset="0"/>
              </a:rPr>
              <a:t>ل.</a:t>
            </a:r>
            <a:r>
              <a:rPr lang="ar-EG" b="0" dirty="0">
                <a:latin typeface="Arial" pitchFamily="34" charset="0"/>
                <a:cs typeface="Arial" pitchFamily="34" charset="0"/>
              </a:rPr>
              <a:t> </a:t>
            </a:r>
            <a:endParaRPr lang="ar-JO" b="0" dirty="0">
              <a:latin typeface="Arial" pitchFamily="34" charset="0"/>
              <a:cs typeface="Arial" pitchFamily="34" charset="0"/>
            </a:endParaRPr>
          </a:p>
          <a:p>
            <a:pPr marL="457200" indent="-457200">
              <a:buClr>
                <a:schemeClr val="tx2"/>
              </a:buClr>
              <a:buFont typeface="+mj-lt"/>
              <a:buAutoNum type="arabicPeriod" startAt="4"/>
            </a:pPr>
            <a:r>
              <a:rPr lang="ar-JO" dirty="0">
                <a:solidFill>
                  <a:schemeClr val="tx2"/>
                </a:solidFill>
                <a:latin typeface="Arial" pitchFamily="34" charset="0"/>
                <a:cs typeface="Arial" pitchFamily="34" charset="0"/>
              </a:rPr>
              <a:t>التوفير والإقتصادية</a:t>
            </a:r>
            <a:r>
              <a:rPr lang="ar-EG" b="0" dirty="0">
                <a:latin typeface="Arial" pitchFamily="34" charset="0"/>
                <a:cs typeface="Arial" pitchFamily="34" charset="0"/>
              </a:rPr>
              <a:t>: </a:t>
            </a:r>
            <a:r>
              <a:rPr lang="ar-JO" b="0" dirty="0">
                <a:latin typeface="Arial" pitchFamily="34" charset="0"/>
                <a:cs typeface="Arial" pitchFamily="34" charset="0"/>
              </a:rPr>
              <a:t>اقتصادية في الوقت والجهد والمال</a:t>
            </a:r>
            <a:r>
              <a:rPr lang="ar-EG" b="0" dirty="0">
                <a:latin typeface="Arial" pitchFamily="34" charset="0"/>
                <a:cs typeface="Arial" pitchFamily="34" charset="0"/>
              </a:rPr>
              <a:t>.</a:t>
            </a:r>
            <a:r>
              <a:rPr lang="ar-JO" b="0" dirty="0">
                <a:latin typeface="Arial" pitchFamily="34" charset="0"/>
                <a:cs typeface="Arial" pitchFamily="34" charset="0"/>
              </a:rPr>
              <a:t> في ظل مجانية التسجيل فإن الفرد البسيط يستطيع ان يمتلك حيزاً على الشبكة وذلك ليس حكراً على اصحاب الأموال. </a:t>
            </a:r>
            <a:endParaRPr lang="en-GB" b="0" dirty="0">
              <a:latin typeface="Arial" pitchFamily="34" charset="0"/>
              <a:cs typeface="Arial" pitchFamily="34" charset="0"/>
            </a:endParaRPr>
          </a:p>
          <a:p>
            <a:pPr marL="457200" indent="-457200" algn="r" rtl="1">
              <a:buClr>
                <a:schemeClr val="tx2"/>
              </a:buClr>
              <a:buFont typeface="+mj-lt"/>
              <a:buAutoNum type="arabicPeriod"/>
            </a:pPr>
            <a:endParaRPr lang="en-GB" b="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A85E95EA-764A-438A-AB2D-615555310C78}" type="slidenum">
              <a:rPr lang="en-GB" smtClean="0"/>
              <a:pPr/>
              <a:t>16</a:t>
            </a:fld>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JO" dirty="0"/>
              <a:t>مواضيع للنقاش الحر</a:t>
            </a:r>
            <a:endParaRPr lang="en-GB" dirty="0"/>
          </a:p>
        </p:txBody>
      </p:sp>
      <p:sp>
        <p:nvSpPr>
          <p:cNvPr id="3" name="Content Placeholder 2"/>
          <p:cNvSpPr>
            <a:spLocks noGrp="1"/>
          </p:cNvSpPr>
          <p:nvPr>
            <p:ph idx="1"/>
          </p:nvPr>
        </p:nvSpPr>
        <p:spPr/>
        <p:txBody>
          <a:bodyPr>
            <a:normAutofit/>
          </a:bodyPr>
          <a:lstStyle/>
          <a:p>
            <a:pPr marL="457200" indent="-457200" algn="r" rtl="1">
              <a:lnSpc>
                <a:spcPct val="260000"/>
              </a:lnSpc>
              <a:buClr>
                <a:schemeClr val="tx2"/>
              </a:buClr>
              <a:buFont typeface="Arial" panose="020B0604020202020204" pitchFamily="34" charset="0"/>
              <a:buChar char="•"/>
            </a:pPr>
            <a:r>
              <a:rPr lang="ar-JO" b="0" dirty="0"/>
              <a:t>علاقة الشباب بشبكات التواصل الاجتماعي.</a:t>
            </a:r>
          </a:p>
          <a:p>
            <a:pPr marL="457200" indent="-457200" algn="r" rtl="1">
              <a:lnSpc>
                <a:spcPct val="260000"/>
              </a:lnSpc>
              <a:buClr>
                <a:schemeClr val="tx2"/>
              </a:buClr>
              <a:buFont typeface="Arial" panose="020B0604020202020204" pitchFamily="34" charset="0"/>
              <a:buChar char="•"/>
            </a:pPr>
            <a:r>
              <a:rPr lang="ar-JO" b="0" dirty="0"/>
              <a:t>أهمية شبكات التواصل الاجتماعي بحياة الأفراد اليومية.</a:t>
            </a:r>
          </a:p>
          <a:p>
            <a:pPr marL="457200" indent="-457200">
              <a:lnSpc>
                <a:spcPct val="260000"/>
              </a:lnSpc>
              <a:buClr>
                <a:schemeClr val="tx2"/>
              </a:buClr>
              <a:buFont typeface="Arial" panose="020B0604020202020204" pitchFamily="34" charset="0"/>
              <a:buChar char="•"/>
            </a:pPr>
            <a:r>
              <a:rPr lang="ar-JO" b="0" dirty="0"/>
              <a:t>ما ايجابيات وسلبيات شبكات التواصل الاجتماعي؟</a:t>
            </a:r>
          </a:p>
          <a:p>
            <a:pPr marL="457200" indent="-457200" algn="r" rtl="1">
              <a:lnSpc>
                <a:spcPct val="260000"/>
              </a:lnSpc>
              <a:buClr>
                <a:schemeClr val="tx2"/>
              </a:buClr>
              <a:buFont typeface="Arial" panose="020B0604020202020204" pitchFamily="34" charset="0"/>
              <a:buChar char="•"/>
            </a:pPr>
            <a:endParaRPr lang="en-GB" b="0" dirty="0"/>
          </a:p>
        </p:txBody>
      </p:sp>
      <p:sp>
        <p:nvSpPr>
          <p:cNvPr id="5" name="Slide Number Placeholder 4"/>
          <p:cNvSpPr>
            <a:spLocks noGrp="1"/>
          </p:cNvSpPr>
          <p:nvPr>
            <p:ph type="sldNum" sz="quarter" idx="12"/>
          </p:nvPr>
        </p:nvSpPr>
        <p:spPr/>
        <p:txBody>
          <a:bodyPr/>
          <a:lstStyle/>
          <a:p>
            <a:fld id="{A85E95EA-764A-438A-AB2D-615555310C78}" type="slidenum">
              <a:rPr lang="en-GB" smtClean="0"/>
              <a:pPr/>
              <a:t>17</a:t>
            </a:fld>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ar-JO" sz="2400" dirty="0"/>
              <a:t>ايجابيات وسلبيات شبكات التواصل الاجتماعي</a:t>
            </a:r>
            <a:endParaRPr lang="en-GB" sz="2400" dirty="0"/>
          </a:p>
        </p:txBody>
      </p:sp>
      <p:sp>
        <p:nvSpPr>
          <p:cNvPr id="3" name="Content Placeholder 2"/>
          <p:cNvSpPr>
            <a:spLocks noGrp="1"/>
          </p:cNvSpPr>
          <p:nvPr>
            <p:ph idx="1"/>
          </p:nvPr>
        </p:nvSpPr>
        <p:spPr/>
        <p:txBody>
          <a:bodyPr>
            <a:normAutofit/>
          </a:bodyPr>
          <a:lstStyle/>
          <a:p>
            <a:pPr algn="r" rtl="1"/>
            <a:r>
              <a:rPr lang="ar-JO" sz="2000" b="0" dirty="0">
                <a:latin typeface="Arial" pitchFamily="34" charset="0"/>
                <a:cs typeface="Arial" pitchFamily="34" charset="0"/>
              </a:rPr>
              <a:t>لشبكات التواصل الاجتماعي سلبيات وايجابيات. لتحقيق المنفعة القصوى من هذه الشبكات يجب الاستفادة من الايجابيات والابتعاد قدر الامكان عن السلبيات.</a:t>
            </a:r>
          </a:p>
          <a:p>
            <a:r>
              <a:rPr lang="ar-JO" u="sng" dirty="0">
                <a:solidFill>
                  <a:schemeClr val="tx2"/>
                </a:solidFill>
              </a:rPr>
              <a:t>اهم ايجابيات شبكات التواصل الاجتماعي</a:t>
            </a:r>
            <a:endParaRPr lang="en-GB" u="sng" dirty="0">
              <a:solidFill>
                <a:schemeClr val="tx2"/>
              </a:solidFill>
            </a:endParaRPr>
          </a:p>
          <a:p>
            <a:pPr marL="457200" indent="-457200">
              <a:spcBef>
                <a:spcPts val="600"/>
              </a:spcBef>
              <a:buClr>
                <a:schemeClr val="tx2"/>
              </a:buClr>
              <a:buFont typeface="+mj-lt"/>
              <a:buAutoNum type="arabicPeriod"/>
            </a:pPr>
            <a:r>
              <a:rPr lang="ar-JO" b="0" dirty="0"/>
              <a:t>الانفتاح المباشر على </a:t>
            </a:r>
            <a:r>
              <a:rPr lang="ar-EG" b="0" dirty="0"/>
              <a:t>العالم الخارجي</a:t>
            </a:r>
            <a:r>
              <a:rPr lang="ar-JO" b="0" dirty="0"/>
              <a:t> والداخلي مما يتيح للفرد فرصة </a:t>
            </a:r>
            <a:r>
              <a:rPr lang="ar-EG" b="0" dirty="0"/>
              <a:t>تبادل الآراء والأفكار </a:t>
            </a:r>
            <a:r>
              <a:rPr lang="ar-JO" b="0" dirty="0"/>
              <a:t>والاطلاع على </a:t>
            </a:r>
            <a:r>
              <a:rPr lang="ar-EG" b="0" dirty="0"/>
              <a:t>ثقافات </a:t>
            </a:r>
            <a:r>
              <a:rPr lang="ar-JO" b="0" dirty="0"/>
              <a:t>جديدة </a:t>
            </a:r>
            <a:r>
              <a:rPr lang="ar-EG" b="0" dirty="0"/>
              <a:t>وتقريب المسافات.</a:t>
            </a:r>
            <a:endParaRPr lang="ar-JO" b="0" dirty="0"/>
          </a:p>
          <a:p>
            <a:pPr marL="457200" indent="-457200">
              <a:spcBef>
                <a:spcPts val="600"/>
              </a:spcBef>
              <a:buClr>
                <a:schemeClr val="tx2"/>
              </a:buClr>
              <a:buFont typeface="+mj-lt"/>
              <a:buAutoNum type="arabicPeriod"/>
            </a:pPr>
            <a:r>
              <a:rPr lang="ar-JO" b="0" dirty="0"/>
              <a:t>التعلم السريع والمجاني لمهارات جديدة كانت تأخذ وقتاً ومالاً في السابق.</a:t>
            </a:r>
          </a:p>
          <a:p>
            <a:pPr marL="457200" indent="-457200">
              <a:spcBef>
                <a:spcPts val="600"/>
              </a:spcBef>
              <a:buClr>
                <a:schemeClr val="tx2"/>
              </a:buClr>
              <a:buFont typeface="+mj-lt"/>
              <a:buAutoNum type="arabicPeriod"/>
            </a:pPr>
            <a:r>
              <a:rPr lang="ar-JO" b="0" dirty="0"/>
              <a:t>امكانية اطلاق ابداعات ومشاريع للأفراد وعرضها على المهتمين وتحصيل مردود مادي او معنوي منها.</a:t>
            </a:r>
          </a:p>
          <a:p>
            <a:pPr marL="457200" indent="-457200">
              <a:spcBef>
                <a:spcPts val="600"/>
              </a:spcBef>
              <a:buClr>
                <a:schemeClr val="tx2"/>
              </a:buClr>
              <a:buFont typeface="+mj-lt"/>
              <a:buAutoNum type="arabicPeriod"/>
            </a:pPr>
            <a:r>
              <a:rPr lang="ar-JO" b="0" dirty="0"/>
              <a:t>تسهيل التواصل الحكومي بين الافراد والجهات الحكومية وتوفير الوقت والمال.</a:t>
            </a:r>
          </a:p>
          <a:p>
            <a:pPr algn="r" rtl="1"/>
            <a:endParaRPr lang="en-GB" sz="2000" b="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A85E95EA-764A-438A-AB2D-615555310C78}" type="slidenum">
              <a:rPr lang="en-GB" smtClean="0"/>
              <a:pPr/>
              <a:t>18</a:t>
            </a:fld>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pPr algn="r" rtl="1"/>
            <a:r>
              <a:rPr lang="ar-JO" sz="2400" dirty="0"/>
              <a:t>ايجابيات وسلبيات شبكات التواصل الاجتماعي</a:t>
            </a:r>
            <a:endParaRPr lang="en-GB" sz="2400" dirty="0"/>
          </a:p>
        </p:txBody>
      </p:sp>
      <p:sp>
        <p:nvSpPr>
          <p:cNvPr id="2" name="Content Placeholder 1"/>
          <p:cNvSpPr>
            <a:spLocks noGrp="1"/>
          </p:cNvSpPr>
          <p:nvPr>
            <p:ph idx="1"/>
          </p:nvPr>
        </p:nvSpPr>
        <p:spPr/>
        <p:txBody>
          <a:bodyPr>
            <a:noAutofit/>
          </a:bodyPr>
          <a:lstStyle/>
          <a:p>
            <a:r>
              <a:rPr lang="ar-JO" u="sng" dirty="0">
                <a:solidFill>
                  <a:schemeClr val="tx2"/>
                </a:solidFill>
              </a:rPr>
              <a:t>اهم سلبيات شبكات التواصل الاجتماعي</a:t>
            </a:r>
          </a:p>
          <a:p>
            <a:pPr marL="457200" indent="-457200">
              <a:spcBef>
                <a:spcPts val="600"/>
              </a:spcBef>
              <a:buClr>
                <a:schemeClr val="tx2"/>
              </a:buClr>
              <a:buFont typeface="+mj-lt"/>
              <a:buAutoNum type="arabicPeriod"/>
            </a:pPr>
            <a:r>
              <a:rPr lang="ar-EG" b="0" dirty="0"/>
              <a:t>غياب الرقابة وعدم شعور بعض المستخدمين بالمسؤولية.</a:t>
            </a:r>
            <a:endParaRPr lang="ar-JO" b="0" dirty="0"/>
          </a:p>
          <a:p>
            <a:pPr marL="457200" indent="-457200">
              <a:spcBef>
                <a:spcPts val="600"/>
              </a:spcBef>
              <a:buClr>
                <a:schemeClr val="tx2"/>
              </a:buClr>
              <a:buFont typeface="+mj-lt"/>
              <a:buAutoNum type="arabicPeriod"/>
            </a:pPr>
            <a:r>
              <a:rPr lang="ar-JO" b="0" dirty="0"/>
              <a:t>عرض مواد قد تنتهك خصوصية اخرين او قد تكون غير مناسبة.</a:t>
            </a:r>
          </a:p>
          <a:p>
            <a:pPr marL="457200" indent="-457200">
              <a:spcBef>
                <a:spcPts val="600"/>
              </a:spcBef>
              <a:buClr>
                <a:schemeClr val="tx2"/>
              </a:buClr>
              <a:buFont typeface="+mj-lt"/>
              <a:buAutoNum type="arabicPeriod"/>
            </a:pPr>
            <a:r>
              <a:rPr lang="ar-JO" b="0" dirty="0"/>
              <a:t>انتشار </a:t>
            </a:r>
            <a:r>
              <a:rPr lang="ar-EG" b="0" dirty="0"/>
              <a:t>الإشاعات والمبالغة في </a:t>
            </a:r>
            <a:r>
              <a:rPr lang="ar-JO" b="0" dirty="0"/>
              <a:t>تهويل </a:t>
            </a:r>
            <a:r>
              <a:rPr lang="ar-EG" b="0" dirty="0"/>
              <a:t>الأحداث.</a:t>
            </a:r>
            <a:endParaRPr lang="ar-JO" b="0" dirty="0"/>
          </a:p>
          <a:p>
            <a:pPr marL="457200" indent="-457200">
              <a:spcBef>
                <a:spcPts val="600"/>
              </a:spcBef>
              <a:buClr>
                <a:schemeClr val="tx2"/>
              </a:buClr>
              <a:buFont typeface="+mj-lt"/>
              <a:buAutoNum type="arabicPeriod"/>
            </a:pPr>
            <a:r>
              <a:rPr lang="ar-JO" b="0" dirty="0"/>
              <a:t>ضعف اللغة العربية واضمحلال المصطلحات الفصحى وانتشار لغة ركيكة بين الشباب.</a:t>
            </a:r>
          </a:p>
          <a:p>
            <a:pPr marL="457200" indent="-457200">
              <a:spcBef>
                <a:spcPts val="600"/>
              </a:spcBef>
              <a:buClr>
                <a:schemeClr val="tx2"/>
              </a:buClr>
              <a:buFont typeface="+mj-lt"/>
              <a:buAutoNum type="arabicPeriod"/>
            </a:pPr>
            <a:r>
              <a:rPr lang="ar-EG" b="0" dirty="0"/>
              <a:t>عزل الشباب والمراهقين عن واقعهم الأسري وعن مشاركتهم في الفعاليات التي يقيمها المجتمع.</a:t>
            </a:r>
            <a:endParaRPr lang="ar-JO" b="0" dirty="0"/>
          </a:p>
          <a:p>
            <a:pPr marL="457200" indent="-457200">
              <a:spcBef>
                <a:spcPts val="600"/>
              </a:spcBef>
              <a:buClr>
                <a:schemeClr val="tx2"/>
              </a:buClr>
              <a:buFont typeface="+mj-lt"/>
              <a:buAutoNum type="arabicPeriod"/>
            </a:pPr>
            <a:r>
              <a:rPr lang="ar-JO" b="0" dirty="0"/>
              <a:t>سهولة عمليات النصب والاحتيال خصوصاً بين الصغار بالسن.</a:t>
            </a:r>
          </a:p>
          <a:p>
            <a:pPr marL="457200" indent="-457200">
              <a:spcBef>
                <a:spcPts val="600"/>
              </a:spcBef>
              <a:buClr>
                <a:schemeClr val="tx2"/>
              </a:buClr>
              <a:buFont typeface="+mj-lt"/>
              <a:buAutoNum type="arabicPeriod"/>
            </a:pPr>
            <a:r>
              <a:rPr lang="ar-EG" b="0" dirty="0"/>
              <a:t>إضاعة الوقت في التنقل بين الصفحات والملفات دون فائدة.</a:t>
            </a:r>
            <a:endParaRPr lang="en-GB" dirty="0"/>
          </a:p>
        </p:txBody>
      </p:sp>
      <p:sp>
        <p:nvSpPr>
          <p:cNvPr id="5" name="Slide Number Placeholder 4"/>
          <p:cNvSpPr>
            <a:spLocks noGrp="1"/>
          </p:cNvSpPr>
          <p:nvPr>
            <p:ph type="sldNum" sz="quarter" idx="12"/>
          </p:nvPr>
        </p:nvSpPr>
        <p:spPr/>
        <p:txBody>
          <a:bodyPr/>
          <a:lstStyle/>
          <a:p>
            <a:fld id="{A85E95EA-764A-438A-AB2D-615555310C78}" type="slidenum">
              <a:rPr lang="en-GB" smtClean="0"/>
              <a:pPr/>
              <a:t>19</a:t>
            </a:fld>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مقدمة</a:t>
            </a:r>
            <a:r>
              <a:rPr lang="en-US" dirty="0"/>
              <a:t/>
            </a:r>
            <a:br>
              <a:rPr lang="en-US" dirty="0"/>
            </a:br>
            <a:r>
              <a:rPr lang="en-US" dirty="0"/>
              <a:t>Introduction</a:t>
            </a:r>
            <a:endParaRPr lang="ar-JO"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r>
              <a:rPr lang="ar-JO" b="0" dirty="0"/>
              <a:t>تعريف شبكات التواصل الاجتماعي.</a:t>
            </a:r>
          </a:p>
          <a:p>
            <a:pPr marL="342900" indent="-342900">
              <a:buClr>
                <a:schemeClr val="tx2"/>
              </a:buClr>
              <a:buFont typeface="Arial" panose="020B0604020202020204" pitchFamily="34" charset="0"/>
              <a:buChar char="•"/>
            </a:pPr>
            <a:r>
              <a:rPr lang="ar-JO" b="0" dirty="0"/>
              <a:t>تاريخ شبكات التواصل الاجتماعي.</a:t>
            </a:r>
          </a:p>
          <a:p>
            <a:pPr marL="342900" indent="-342900">
              <a:buClr>
                <a:schemeClr val="tx2"/>
              </a:buClr>
              <a:buFont typeface="Arial" panose="020B0604020202020204" pitchFamily="34" charset="0"/>
              <a:buChar char="•"/>
            </a:pPr>
            <a:r>
              <a:rPr lang="ar-JO" b="0" dirty="0"/>
              <a:t>أنواع شبكات التواصل الاجتماعي.</a:t>
            </a:r>
          </a:p>
          <a:p>
            <a:pPr marL="342900" indent="-342900">
              <a:buClr>
                <a:schemeClr val="tx2"/>
              </a:buClr>
              <a:buFont typeface="Arial" panose="020B0604020202020204" pitchFamily="34" charset="0"/>
              <a:buChar char="•"/>
            </a:pPr>
            <a:r>
              <a:rPr lang="ar-JO" b="0" dirty="0"/>
              <a:t>شبكات شهيرة.</a:t>
            </a:r>
          </a:p>
          <a:p>
            <a:pPr marL="342900" indent="-342900">
              <a:buClr>
                <a:schemeClr val="tx2"/>
              </a:buClr>
              <a:buFont typeface="Arial" panose="020B0604020202020204" pitchFamily="34" charset="0"/>
              <a:buChar char="•"/>
            </a:pPr>
            <a:r>
              <a:rPr lang="ar-JO" b="0" dirty="0"/>
              <a:t>مميزات شبكات التواصل الاجتماعي.</a:t>
            </a:r>
          </a:p>
          <a:p>
            <a:pPr marL="342900" indent="-342900">
              <a:buClr>
                <a:schemeClr val="tx2"/>
              </a:buClr>
              <a:buFont typeface="Arial" panose="020B0604020202020204" pitchFamily="34" charset="0"/>
              <a:buChar char="•"/>
            </a:pPr>
            <a:r>
              <a:rPr lang="ar-JO" b="0" dirty="0"/>
              <a:t>ايجابيات وسلبيات شبكات التواصل الاجتماعي.</a:t>
            </a:r>
          </a:p>
          <a:p>
            <a:pPr marL="342900" indent="-342900">
              <a:buClr>
                <a:schemeClr val="tx2"/>
              </a:buClr>
              <a:buFont typeface="Arial" panose="020B0604020202020204" pitchFamily="34" charset="0"/>
              <a:buChar char="•"/>
            </a:pPr>
            <a:r>
              <a:rPr lang="ar-JO" b="0" dirty="0"/>
              <a:t>حقائق واقعية عن شبكات التواصل الاجتماعي.</a:t>
            </a:r>
          </a:p>
          <a:p>
            <a:pPr marL="342900" indent="-342900">
              <a:buClr>
                <a:schemeClr val="tx2"/>
              </a:buClr>
              <a:buFont typeface="Arial" panose="020B0604020202020204" pitchFamily="34" charset="0"/>
              <a:buChar char="•"/>
            </a:pPr>
            <a:r>
              <a:rPr lang="ar-JO" b="0" dirty="0"/>
              <a:t>بعض التصورات الخاطئة لشبكات التواصل الاجتماعي.</a:t>
            </a:r>
            <a:r>
              <a:rPr lang="en-GB" dirty="0">
                <a:solidFill>
                  <a:schemeClr val="accent1">
                    <a:lumMod val="50000"/>
                  </a:schemeClr>
                </a:solidFill>
                <a:latin typeface="Arial" pitchFamily="34" charset="0"/>
                <a:cs typeface="Arial" pitchFamily="34" charset="0"/>
              </a:rPr>
              <a:t/>
            </a:r>
            <a:br>
              <a:rPr lang="en-GB" dirty="0">
                <a:solidFill>
                  <a:schemeClr val="accent1">
                    <a:lumMod val="50000"/>
                  </a:schemeClr>
                </a:solidFill>
                <a:latin typeface="Arial" pitchFamily="34" charset="0"/>
                <a:cs typeface="Arial" pitchFamily="34" charset="0"/>
              </a:rPr>
            </a:br>
            <a:endParaRPr lang="en-US" b="0" dirty="0"/>
          </a:p>
          <a:p>
            <a:pPr marL="342900" indent="-342900">
              <a:buFont typeface="Arial" panose="020B0604020202020204" pitchFamily="34" charset="0"/>
              <a:buChar char="•"/>
            </a:pPr>
            <a:endParaRPr lang="en-US" b="0" dirty="0"/>
          </a:p>
          <a:p>
            <a:endParaRPr lang="en-GB" b="0" dirty="0"/>
          </a:p>
          <a:p>
            <a:endParaRPr lang="ar-JO"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a:t>
            </a:fld>
            <a:endParaRPr lang="en-GB" dirty="0"/>
          </a:p>
        </p:txBody>
      </p:sp>
      <p:pic>
        <p:nvPicPr>
          <p:cNvPr id="5" name="Picture 4" descr="3.jpg"/>
          <p:cNvPicPr>
            <a:picLocks noChangeAspect="1"/>
          </p:cNvPicPr>
          <p:nvPr/>
        </p:nvPicPr>
        <p:blipFill>
          <a:blip r:embed="rId2" cstate="print"/>
          <a:stretch>
            <a:fillRect/>
          </a:stretch>
        </p:blipFill>
        <p:spPr>
          <a:xfrm>
            <a:off x="241610" y="152400"/>
            <a:ext cx="3756102" cy="1933946"/>
          </a:xfrm>
          <a:prstGeom prst="rect">
            <a:avLst/>
          </a:prstGeom>
          <a:ln>
            <a:noFill/>
          </a:ln>
          <a:effectLst>
            <a:softEdge rad="112500"/>
          </a:effectLst>
        </p:spPr>
      </p:pic>
      <p:pic>
        <p:nvPicPr>
          <p:cNvPr id="6" name="Picture 5" descr="7.jpg"/>
          <p:cNvPicPr>
            <a:picLocks noChangeAspect="1"/>
          </p:cNvPicPr>
          <p:nvPr/>
        </p:nvPicPr>
        <p:blipFill>
          <a:blip r:embed="rId3" cstate="print"/>
          <a:stretch>
            <a:fillRect/>
          </a:stretch>
        </p:blipFill>
        <p:spPr>
          <a:xfrm>
            <a:off x="514350" y="2981325"/>
            <a:ext cx="2152650" cy="2124075"/>
          </a:xfrm>
          <a:prstGeom prst="rect">
            <a:avLst/>
          </a:prstGeom>
          <a:ln>
            <a:noFill/>
          </a:ln>
          <a:effectLst>
            <a:softEdge rad="112500"/>
          </a:effectLst>
        </p:spPr>
      </p:pic>
    </p:spTree>
    <p:extLst>
      <p:ext uri="{BB962C8B-B14F-4D97-AF65-F5344CB8AC3E}">
        <p14:creationId xmlns:p14="http://schemas.microsoft.com/office/powerpoint/2010/main" val="1508283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سؤال للنقاش الحر</a:t>
            </a:r>
            <a:endParaRPr lang="en-US" dirty="0"/>
          </a:p>
        </p:txBody>
      </p:sp>
      <p:sp>
        <p:nvSpPr>
          <p:cNvPr id="3" name="Content Placeholder 2"/>
          <p:cNvSpPr>
            <a:spLocks noGrp="1"/>
          </p:cNvSpPr>
          <p:nvPr>
            <p:ph idx="1"/>
          </p:nvPr>
        </p:nvSpPr>
        <p:spPr/>
        <p:txBody>
          <a:bodyPr/>
          <a:lstStyle/>
          <a:p>
            <a:pPr rtl="1">
              <a:buNone/>
            </a:pPr>
            <a:r>
              <a:rPr lang="ar-JO" b="0" dirty="0"/>
              <a:t>هل تعتقد بأن ايجابيات شبكات التواصل الاجتماعي أكثر من سلبياتها؟ ام العكس؟؟</a:t>
            </a:r>
            <a:endParaRPr lang="en-GB" b="0" dirty="0"/>
          </a:p>
        </p:txBody>
      </p:sp>
      <p:sp>
        <p:nvSpPr>
          <p:cNvPr id="5" name="Slide Number Placeholder 4"/>
          <p:cNvSpPr>
            <a:spLocks noGrp="1"/>
          </p:cNvSpPr>
          <p:nvPr>
            <p:ph type="sldNum" sz="quarter" idx="12"/>
          </p:nvPr>
        </p:nvSpPr>
        <p:spPr/>
        <p:txBody>
          <a:bodyPr/>
          <a:lstStyle/>
          <a:p>
            <a:fld id="{A85E95EA-764A-438A-AB2D-615555310C78}" type="slidenum">
              <a:rPr lang="en-GB" smtClean="0"/>
              <a:pPr/>
              <a:t>20</a:t>
            </a:fld>
            <a:endParaRPr lang="en-GB"/>
          </a:p>
        </p:txBody>
      </p:sp>
      <p:pic>
        <p:nvPicPr>
          <p:cNvPr id="9224" name="Picture 8" descr="C:\Users\Raneem\Downloads\Optimized-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352800"/>
            <a:ext cx="31242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9225" name="Picture 9" descr="C:\Users\Raneem\AppData\Local\Microsoft\Windows\INetCache\IE\7WYGGVGA\Optimized-Optimized-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611" y="3352800"/>
            <a:ext cx="3581400" cy="174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JO" dirty="0"/>
              <a:t>بعض التصورات الخاطئة لشبكات التواصل الاجتماعي</a:t>
            </a:r>
            <a:r>
              <a:rPr lang="en-GB" sz="3200" dirty="0">
                <a:solidFill>
                  <a:schemeClr val="accent1">
                    <a:lumMod val="50000"/>
                  </a:schemeClr>
                </a:solidFill>
                <a:latin typeface="Arial" pitchFamily="34" charset="0"/>
                <a:cs typeface="Arial" pitchFamily="34" charset="0"/>
              </a:rPr>
              <a:t/>
            </a:r>
            <a:br>
              <a:rPr lang="en-GB" sz="3200" dirty="0">
                <a:solidFill>
                  <a:schemeClr val="accent1">
                    <a:lumMod val="50000"/>
                  </a:schemeClr>
                </a:solidFill>
                <a:latin typeface="Arial" pitchFamily="34" charset="0"/>
                <a:cs typeface="Arial" pitchFamily="34" charset="0"/>
              </a:rPr>
            </a:br>
            <a:endParaRPr lang="en-US" dirty="0"/>
          </a:p>
        </p:txBody>
      </p:sp>
      <p:sp>
        <p:nvSpPr>
          <p:cNvPr id="3" name="Content Placeholder 2"/>
          <p:cNvSpPr>
            <a:spLocks noGrp="1"/>
          </p:cNvSpPr>
          <p:nvPr>
            <p:ph idx="1"/>
          </p:nvPr>
        </p:nvSpPr>
        <p:spPr/>
        <p:txBody>
          <a:bodyPr>
            <a:noAutofit/>
          </a:bodyPr>
          <a:lstStyle/>
          <a:p>
            <a:pPr marL="457200" lvl="0" indent="-457200">
              <a:lnSpc>
                <a:spcPct val="130000"/>
              </a:lnSpc>
              <a:spcBef>
                <a:spcPts val="600"/>
              </a:spcBef>
              <a:buClr>
                <a:schemeClr val="tx2"/>
              </a:buClr>
              <a:buSzPct val="100000"/>
              <a:buFont typeface="Arial" panose="020B0604020202020204" pitchFamily="34" charset="0"/>
              <a:buChar char="•"/>
              <a:defRPr/>
            </a:pPr>
            <a:r>
              <a:rPr lang="ar-SA" dirty="0">
                <a:solidFill>
                  <a:schemeClr val="tx2"/>
                </a:solidFill>
              </a:rPr>
              <a:t>الشبكات الاجتماعية مجانية:</a:t>
            </a:r>
            <a:r>
              <a:rPr lang="ar-SA" b="0" dirty="0"/>
              <a:t> قد يكون التسجيل في الشبكات الاجتماعية ووضع المعلومات مجانيا. لكن على الشركات الاستثمار في تكاليف الموظفين أو المستشارين الذين سيديرون العمل على تلك الشبكات.</a:t>
            </a:r>
            <a:endParaRPr lang="ar-JO" b="0" dirty="0"/>
          </a:p>
          <a:p>
            <a:pPr marL="457200" lvl="0" indent="-457200">
              <a:lnSpc>
                <a:spcPct val="130000"/>
              </a:lnSpc>
              <a:spcBef>
                <a:spcPts val="600"/>
              </a:spcBef>
              <a:buClr>
                <a:schemeClr val="tx2"/>
              </a:buClr>
              <a:buSzPct val="100000"/>
              <a:buFont typeface="Arial" panose="020B0604020202020204" pitchFamily="34" charset="0"/>
              <a:buChar char="•"/>
              <a:defRPr/>
            </a:pPr>
            <a:r>
              <a:rPr lang="ar-SA" dirty="0">
                <a:solidFill>
                  <a:schemeClr val="tx2"/>
                </a:solidFill>
              </a:rPr>
              <a:t>الشباب وصغار السن هم خير من يتعامل مع الشبكات الاجتماعية:</a:t>
            </a:r>
            <a:r>
              <a:rPr lang="ar-SA" b="0" dirty="0">
                <a:solidFill>
                  <a:schemeClr val="tx2"/>
                </a:solidFill>
              </a:rPr>
              <a:t> </a:t>
            </a:r>
            <a:r>
              <a:rPr lang="ar-SA" b="0" dirty="0"/>
              <a:t>الواقع هو أن إستخدام الشبكات الاجتماعية للتواصل الاجتماعي يختلف عن استخدامها كأداه إستراتيجية للتسويق، حيث أن ذلك يستلزم قدر كبير من الخبرة والمعرفة والابتكار.</a:t>
            </a:r>
            <a:endParaRPr lang="ar-JO" b="0" dirty="0"/>
          </a:p>
          <a:p>
            <a:pPr marL="457200" lvl="0" indent="-457200">
              <a:lnSpc>
                <a:spcPct val="130000"/>
              </a:lnSpc>
              <a:spcBef>
                <a:spcPts val="600"/>
              </a:spcBef>
              <a:buClr>
                <a:schemeClr val="tx2"/>
              </a:buClr>
              <a:buSzPct val="100000"/>
              <a:buFont typeface="Arial" panose="020B0604020202020204" pitchFamily="34" charset="0"/>
              <a:buChar char="•"/>
              <a:defRPr/>
            </a:pPr>
            <a:r>
              <a:rPr lang="ar-SA" dirty="0">
                <a:solidFill>
                  <a:schemeClr val="tx2"/>
                </a:solidFill>
              </a:rPr>
              <a:t>الشبكات الاجتماعية سهلة الاستخدام:</a:t>
            </a:r>
            <a:r>
              <a:rPr lang="ar-SA" b="0" dirty="0"/>
              <a:t> قد يكون الدخول للشبكات الاجتماعية سهلاً ولكن استخدامها بالشكل الصحيح ليس بتلك السهولة. ان هناك الكثير من حالات الفشل التي صادفتها شركات على مدوناتها أو مواقعها الاجتماعية. النجاح في جذب العملاء وابقائهم على الموقع وزيادة ولائهم والقدرة على جعل الموقع أداة لتحسين صورة المنظمة في أذهانهم هو عمل يحتاج إلى كثير من الجهد والتخطيط.</a:t>
            </a:r>
            <a:endParaRPr lang="en-GB" b="0" dirty="0"/>
          </a:p>
          <a:p>
            <a:pPr marL="342900" indent="-342900">
              <a:buSzPct val="100000"/>
              <a:buFont typeface="+mj-lt"/>
              <a:buAutoNum type="arabicPeriod"/>
            </a:pPr>
            <a:endParaRPr lang="en-GB" dirty="0">
              <a:latin typeface="Arial" pitchFamily="34" charset="0"/>
              <a:cs typeface="Arial" pitchFamily="34" charset="0"/>
            </a:endParaRPr>
          </a:p>
          <a:p>
            <a:pPr>
              <a:buSzPct val="100000"/>
            </a:pPr>
            <a:endParaRPr lang="en-US" dirty="0"/>
          </a:p>
        </p:txBody>
      </p:sp>
      <p:sp>
        <p:nvSpPr>
          <p:cNvPr id="5" name="Slide Number Placeholder 4"/>
          <p:cNvSpPr>
            <a:spLocks noGrp="1"/>
          </p:cNvSpPr>
          <p:nvPr>
            <p:ph type="sldNum" sz="quarter" idx="12"/>
          </p:nvPr>
        </p:nvSpPr>
        <p:spPr/>
        <p:txBody>
          <a:bodyPr/>
          <a:lstStyle/>
          <a:p>
            <a:fld id="{A85E95EA-764A-438A-AB2D-615555310C78}" type="slidenum">
              <a:rPr lang="en-GB" smtClean="0"/>
              <a:pPr/>
              <a:t>21</a:t>
            </a:fld>
            <a:endParaRPr lang="en-GB" dirty="0"/>
          </a:p>
        </p:txBody>
      </p:sp>
    </p:spTree>
    <p:extLst>
      <p:ext uri="{BB962C8B-B14F-4D97-AF65-F5344CB8AC3E}">
        <p14:creationId xmlns:p14="http://schemas.microsoft.com/office/powerpoint/2010/main" val="1203929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JO" dirty="0"/>
              <a:t>بعض التصورات الخاطئة لشبكات التواصل الاجتماعي</a:t>
            </a:r>
            <a:r>
              <a:rPr lang="en-GB" sz="3200" dirty="0">
                <a:solidFill>
                  <a:schemeClr val="accent1">
                    <a:lumMod val="50000"/>
                  </a:schemeClr>
                </a:solidFill>
                <a:latin typeface="Arial" pitchFamily="34" charset="0"/>
                <a:cs typeface="Arial" pitchFamily="34" charset="0"/>
              </a:rPr>
              <a:t/>
            </a:r>
            <a:br>
              <a:rPr lang="en-GB" sz="3200" dirty="0">
                <a:solidFill>
                  <a:schemeClr val="accent1">
                    <a:lumMod val="50000"/>
                  </a:schemeClr>
                </a:solidFill>
                <a:latin typeface="Arial" pitchFamily="34" charset="0"/>
                <a:cs typeface="Arial" pitchFamily="34" charset="0"/>
              </a:rPr>
            </a:br>
            <a:endParaRPr lang="en-US" dirty="0"/>
          </a:p>
        </p:txBody>
      </p:sp>
      <p:sp>
        <p:nvSpPr>
          <p:cNvPr id="3" name="Content Placeholder 2"/>
          <p:cNvSpPr>
            <a:spLocks noGrp="1"/>
          </p:cNvSpPr>
          <p:nvPr>
            <p:ph idx="1"/>
          </p:nvPr>
        </p:nvSpPr>
        <p:spPr/>
        <p:txBody>
          <a:bodyPr>
            <a:normAutofit/>
          </a:bodyPr>
          <a:lstStyle/>
          <a:p>
            <a:pPr marL="342900" lvl="0" indent="-342900">
              <a:lnSpc>
                <a:spcPct val="110000"/>
              </a:lnSpc>
              <a:buClr>
                <a:schemeClr val="tx2"/>
              </a:buClr>
              <a:buFont typeface="Arial" panose="020B0604020202020204" pitchFamily="34" charset="0"/>
              <a:buChar char="•"/>
            </a:pPr>
            <a:r>
              <a:rPr lang="ar-SA" dirty="0">
                <a:solidFill>
                  <a:schemeClr val="tx2"/>
                </a:solidFill>
              </a:rPr>
              <a:t>الشبكات الاجتماعية تتميز بالسرعة:</a:t>
            </a:r>
            <a:r>
              <a:rPr lang="ar-SA" b="0" dirty="0">
                <a:solidFill>
                  <a:schemeClr val="tx2"/>
                </a:solidFill>
              </a:rPr>
              <a:t> </a:t>
            </a:r>
            <a:r>
              <a:rPr lang="ar-SA" b="0" dirty="0">
                <a:solidFill>
                  <a:srgbClr val="3F3F3F"/>
                </a:solidFill>
              </a:rPr>
              <a:t>الحقيقة أن الشبكات الاجتماعية تحتاج إلى وقت للانصات ولفهم المجتمع الذي يتعامل معه، إضافة إلى أنها تحتاج إلى وقت للتعرف على الطرق المثلى لاستخدامها.</a:t>
            </a:r>
            <a:endParaRPr lang="ar-JO" b="0" dirty="0">
              <a:solidFill>
                <a:srgbClr val="3F3F3F"/>
              </a:solidFill>
            </a:endParaRPr>
          </a:p>
          <a:p>
            <a:pPr marL="342900" lvl="0" indent="-342900">
              <a:lnSpc>
                <a:spcPct val="110000"/>
              </a:lnSpc>
              <a:buClr>
                <a:schemeClr val="tx2"/>
              </a:buClr>
              <a:buFont typeface="Arial" panose="020B0604020202020204" pitchFamily="34" charset="0"/>
              <a:buChar char="•"/>
            </a:pPr>
            <a:r>
              <a:rPr lang="ar-SA" dirty="0">
                <a:solidFill>
                  <a:schemeClr val="tx2"/>
                </a:solidFill>
              </a:rPr>
              <a:t>الشبكات الاجتماعية غير قابلة للقياس:</a:t>
            </a:r>
            <a:r>
              <a:rPr lang="ar-SA" b="0" dirty="0">
                <a:solidFill>
                  <a:schemeClr val="tx2"/>
                </a:solidFill>
              </a:rPr>
              <a:t> </a:t>
            </a:r>
            <a:r>
              <a:rPr lang="ar-SA" b="0" dirty="0">
                <a:solidFill>
                  <a:srgbClr val="3F3F3F"/>
                </a:solidFill>
              </a:rPr>
              <a:t>الشبكات الاجتماعية لا تقاس فقط بعدد التابعين والمعجبين بل أيضا من خلال عدد الزيارات القادمة لموقع الشركة على الشبكة العنكبوتية عبر الشبكات الاجتماعية. وكذلك من خلال عدد الأشخاص المؤثرين الذين استطعت الارتباط بهم على الموقع الاجتماعي, وعدد مرات إعادة التغريد (</a:t>
            </a:r>
            <a:r>
              <a:rPr lang="en-US" b="0" dirty="0">
                <a:solidFill>
                  <a:srgbClr val="3F3F3F"/>
                </a:solidFill>
              </a:rPr>
              <a:t>Retweet</a:t>
            </a:r>
            <a:r>
              <a:rPr lang="ar-SA" b="0" dirty="0">
                <a:solidFill>
                  <a:srgbClr val="3F3F3F"/>
                </a:solidFill>
              </a:rPr>
              <a:t>) لتعليقاتك.</a:t>
            </a:r>
            <a:endParaRPr lang="ar-JO" b="0" dirty="0">
              <a:solidFill>
                <a:srgbClr val="3F3F3F"/>
              </a:solidFill>
            </a:endParaRPr>
          </a:p>
          <a:p>
            <a:pPr marL="342900" lvl="0" indent="-342900">
              <a:lnSpc>
                <a:spcPct val="110000"/>
              </a:lnSpc>
              <a:buClr>
                <a:schemeClr val="tx2"/>
              </a:buClr>
              <a:buFont typeface="Arial" panose="020B0604020202020204" pitchFamily="34" charset="0"/>
              <a:buChar char="•"/>
            </a:pPr>
            <a:r>
              <a:rPr lang="ar-SA" dirty="0">
                <a:solidFill>
                  <a:schemeClr val="tx2"/>
                </a:solidFill>
              </a:rPr>
              <a:t>الشبكات الاجتماعية وسيلة رائعة لك للحديث والتعبير عن الرأي:</a:t>
            </a:r>
            <a:r>
              <a:rPr lang="ar-SA" b="0" dirty="0">
                <a:solidFill>
                  <a:schemeClr val="tx2"/>
                </a:solidFill>
              </a:rPr>
              <a:t> </a:t>
            </a:r>
            <a:r>
              <a:rPr lang="ar-SA" b="0" dirty="0">
                <a:solidFill>
                  <a:srgbClr val="3F3F3F"/>
                </a:solidFill>
              </a:rPr>
              <a:t>والحقيقة هي أن الشبكات الاجتماعية وسيلة رائعة للانصات ثم الحديث بعد ذلك. الكثيرون يسألون أنفسهم عند دخولهم للشبكات الاجتماعية: "ماذا ينبغي علي أن أقول" ؟ بينما عليهم أن يسألوا أنفسهم "لمن ينبغي على أن انصت؟".</a:t>
            </a:r>
            <a:endParaRPr lang="en-GB" b="0" dirty="0">
              <a:solidFill>
                <a:srgbClr val="3F3F3F"/>
              </a:solidFill>
            </a:endParaRPr>
          </a:p>
        </p:txBody>
      </p:sp>
      <p:sp>
        <p:nvSpPr>
          <p:cNvPr id="5" name="Slide Number Placeholder 4"/>
          <p:cNvSpPr>
            <a:spLocks noGrp="1"/>
          </p:cNvSpPr>
          <p:nvPr>
            <p:ph type="sldNum" sz="quarter" idx="12"/>
          </p:nvPr>
        </p:nvSpPr>
        <p:spPr/>
        <p:txBody>
          <a:bodyPr/>
          <a:lstStyle/>
          <a:p>
            <a:fld id="{A85E95EA-764A-438A-AB2D-615555310C78}" type="slidenum">
              <a:rPr lang="en-GB" smtClean="0"/>
              <a:pPr/>
              <a:t>22</a:t>
            </a:fld>
            <a:endParaRPr lang="en-GB" dirty="0"/>
          </a:p>
        </p:txBody>
      </p:sp>
    </p:spTree>
    <p:extLst>
      <p:ext uri="{BB962C8B-B14F-4D97-AF65-F5344CB8AC3E}">
        <p14:creationId xmlns:p14="http://schemas.microsoft.com/office/powerpoint/2010/main" val="3835984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JO" sz="2800" dirty="0"/>
              <a:t>حقائق واقعية عن شبكات التواصل الاجتماعي</a:t>
            </a:r>
            <a:endParaRPr lang="en-GB" sz="2800" dirty="0"/>
          </a:p>
        </p:txBody>
      </p:sp>
      <p:sp>
        <p:nvSpPr>
          <p:cNvPr id="3" name="Content Placeholder 2"/>
          <p:cNvSpPr>
            <a:spLocks noGrp="1"/>
          </p:cNvSpPr>
          <p:nvPr>
            <p:ph idx="1"/>
          </p:nvPr>
        </p:nvSpPr>
        <p:spPr>
          <a:xfrm>
            <a:off x="533400" y="1752600"/>
            <a:ext cx="7620000" cy="4373563"/>
          </a:xfrm>
        </p:spPr>
        <p:txBody>
          <a:bodyPr>
            <a:normAutofit fontScale="92500" lnSpcReduction="10000"/>
          </a:bodyPr>
          <a:lstStyle/>
          <a:p>
            <a:pPr marL="342900" indent="-342900">
              <a:buFont typeface="Arial" panose="020B0604020202020204" pitchFamily="34" charset="0"/>
              <a:buChar char="•"/>
            </a:pPr>
            <a:r>
              <a:rPr lang="ar-JO" dirty="0" smtClean="0"/>
              <a:t>هناك </a:t>
            </a:r>
            <a:r>
              <a:rPr lang="ar-JO" dirty="0"/>
              <a:t>7.524 مليار شخص </a:t>
            </a:r>
            <a:r>
              <a:rPr lang="ar-JO" dirty="0" err="1"/>
              <a:t>فى</a:t>
            </a:r>
            <a:r>
              <a:rPr lang="ar-JO" dirty="0"/>
              <a:t> العالم.</a:t>
            </a:r>
          </a:p>
          <a:p>
            <a:pPr marL="342900" indent="-342900">
              <a:buFont typeface="Arial" panose="020B0604020202020204" pitchFamily="34" charset="0"/>
              <a:buChar char="•"/>
            </a:pPr>
            <a:r>
              <a:rPr lang="ar-JO" dirty="0" smtClean="0"/>
              <a:t>حوالى </a:t>
            </a:r>
            <a:r>
              <a:rPr lang="ar-JO" dirty="0"/>
              <a:t>3.819 مليار شخص يستخدمون الإنترنت.</a:t>
            </a:r>
          </a:p>
          <a:p>
            <a:pPr marL="342900" indent="-342900">
              <a:buFont typeface="Arial" panose="020B0604020202020204" pitchFamily="34" charset="0"/>
              <a:buChar char="•"/>
            </a:pPr>
            <a:r>
              <a:rPr lang="ar-JO" dirty="0" smtClean="0"/>
              <a:t>ما </a:t>
            </a:r>
            <a:r>
              <a:rPr lang="ar-JO" dirty="0"/>
              <a:t>يصل إلى 3.028 مليار شخص نشطين على شبكات التواصل </a:t>
            </a:r>
            <a:r>
              <a:rPr lang="ar-JO" dirty="0" smtClean="0"/>
              <a:t>الاجتماعي.</a:t>
            </a:r>
            <a:endParaRPr lang="ar-JO" dirty="0"/>
          </a:p>
          <a:p>
            <a:pPr marL="342900" indent="-342900">
              <a:buFont typeface="Arial" panose="020B0604020202020204" pitchFamily="34" charset="0"/>
              <a:buChar char="•"/>
            </a:pPr>
            <a:r>
              <a:rPr lang="ar-JO" dirty="0" smtClean="0"/>
              <a:t>حوالى </a:t>
            </a:r>
            <a:r>
              <a:rPr lang="ar-JO" dirty="0"/>
              <a:t>5.052 مليار شخص يمتلكون هواتف محمولة.</a:t>
            </a:r>
          </a:p>
          <a:p>
            <a:pPr marL="342900" indent="-342900">
              <a:buFont typeface="Arial" panose="020B0604020202020204" pitchFamily="34" charset="0"/>
              <a:buChar char="•"/>
            </a:pPr>
            <a:r>
              <a:rPr lang="ar-JO" dirty="0" smtClean="0"/>
              <a:t>هناك </a:t>
            </a:r>
            <a:r>
              <a:rPr lang="ar-JO" dirty="0"/>
              <a:t>2.780 مليار شخص يستخدمون الهواتف لتصفح شبكات التواصل </a:t>
            </a:r>
            <a:r>
              <a:rPr lang="ar-JO" dirty="0" smtClean="0"/>
              <a:t>الاجتماعي.</a:t>
            </a:r>
          </a:p>
          <a:p>
            <a:pPr marL="342900" indent="-342900">
              <a:buFont typeface="Arial" panose="020B0604020202020204" pitchFamily="34" charset="0"/>
              <a:buChar char="•"/>
            </a:pPr>
            <a:r>
              <a:rPr lang="ar-JO" dirty="0"/>
              <a:t>زاد معدل استخدام الإنترنت عن العام </a:t>
            </a:r>
            <a:r>
              <a:rPr lang="ar-JO" dirty="0" smtClean="0"/>
              <a:t>الماضي (2016) حوالى </a:t>
            </a:r>
            <a:r>
              <a:rPr lang="ar-JO" dirty="0"/>
              <a:t>8 ملايين مستخدم بنسبة 0.2%.</a:t>
            </a:r>
          </a:p>
          <a:p>
            <a:pPr marL="342900" indent="-342900">
              <a:buFont typeface="Arial" panose="020B0604020202020204" pitchFamily="34" charset="0"/>
              <a:buChar char="•"/>
            </a:pPr>
            <a:r>
              <a:rPr lang="ar-JO" dirty="0" smtClean="0"/>
              <a:t>فيما </a:t>
            </a:r>
            <a:r>
              <a:rPr lang="ar-JO" dirty="0"/>
              <a:t>زاد عدد المستخدمين النشطين على شبكات التواصل </a:t>
            </a:r>
            <a:r>
              <a:rPr lang="ar-JO" dirty="0" smtClean="0"/>
              <a:t>بحوالي </a:t>
            </a:r>
            <a:r>
              <a:rPr lang="ar-JO" dirty="0"/>
              <a:t>121 مليون مستخدم بنسبة 4%.</a:t>
            </a:r>
          </a:p>
          <a:p>
            <a:pPr marL="342900" indent="-342900">
              <a:buFont typeface="Arial" panose="020B0604020202020204" pitchFamily="34" charset="0"/>
              <a:buChar char="•"/>
            </a:pPr>
            <a:r>
              <a:rPr lang="ar-JO" dirty="0" smtClean="0"/>
              <a:t>ارتفع </a:t>
            </a:r>
            <a:r>
              <a:rPr lang="ar-JO" dirty="0"/>
              <a:t>عدد </a:t>
            </a:r>
            <a:r>
              <a:rPr lang="ar-JO" dirty="0" smtClean="0"/>
              <a:t>مستخدمي </a:t>
            </a:r>
            <a:r>
              <a:rPr lang="ar-JO" dirty="0"/>
              <a:t>الهواتف المحمولة حوالى 92 مليون شخص بنسبة 2%.</a:t>
            </a:r>
          </a:p>
          <a:p>
            <a:pPr marL="342900" indent="-342900">
              <a:buFont typeface="Arial" panose="020B0604020202020204" pitchFamily="34" charset="0"/>
              <a:buChar char="•"/>
            </a:pPr>
            <a:r>
              <a:rPr lang="ar-JO" dirty="0" smtClean="0"/>
              <a:t>كما </a:t>
            </a:r>
            <a:r>
              <a:rPr lang="ar-JO" dirty="0"/>
              <a:t>ارتفع عدد </a:t>
            </a:r>
            <a:r>
              <a:rPr lang="ar-JO" dirty="0" smtClean="0"/>
              <a:t>مستخدمي </a:t>
            </a:r>
            <a:r>
              <a:rPr lang="ar-JO" dirty="0"/>
              <a:t>الهواتف لتصفح شبكات التواصل </a:t>
            </a:r>
            <a:r>
              <a:rPr lang="ar-JO" dirty="0" smtClean="0"/>
              <a:t>الاجتماعي </a:t>
            </a:r>
            <a:r>
              <a:rPr lang="ar-JO" dirty="0"/>
              <a:t>بما يصل لـ 82 مليون شخص بنسبة 3%.</a:t>
            </a:r>
          </a:p>
          <a:p>
            <a:pPr marL="342900" indent="-342900">
              <a:buFont typeface="Arial" panose="020B0604020202020204" pitchFamily="34" charset="0"/>
              <a:buChar char="•"/>
            </a:pPr>
            <a:endParaRPr lang="ar-JO" dirty="0"/>
          </a:p>
          <a:p>
            <a:pPr marL="457200" lvl="0" indent="-457200">
              <a:lnSpc>
                <a:spcPct val="120000"/>
              </a:lnSpc>
              <a:spcBef>
                <a:spcPts val="600"/>
              </a:spcBef>
              <a:buClr>
                <a:schemeClr val="tx2"/>
              </a:buClr>
              <a:buFont typeface="Arial" panose="020B0604020202020204" pitchFamily="34" charset="0"/>
              <a:buChar char="•"/>
            </a:pPr>
            <a:endParaRPr lang="en-GB" b="0" dirty="0"/>
          </a:p>
        </p:txBody>
      </p:sp>
      <p:sp>
        <p:nvSpPr>
          <p:cNvPr id="5" name="Slide Number Placeholder 4"/>
          <p:cNvSpPr>
            <a:spLocks noGrp="1"/>
          </p:cNvSpPr>
          <p:nvPr>
            <p:ph type="sldNum" sz="quarter" idx="12"/>
          </p:nvPr>
        </p:nvSpPr>
        <p:spPr/>
        <p:txBody>
          <a:bodyPr/>
          <a:lstStyle/>
          <a:p>
            <a:fld id="{A85E95EA-764A-438A-AB2D-615555310C78}" type="slidenum">
              <a:rPr lang="en-GB" smtClean="0"/>
              <a:pPr/>
              <a:t>23</a:t>
            </a:fld>
            <a:endParaRPr lang="en-GB"/>
          </a:p>
        </p:txBody>
      </p:sp>
      <p:sp>
        <p:nvSpPr>
          <p:cNvPr id="6" name="Content Placeholder 2"/>
          <p:cNvSpPr txBox="1">
            <a:spLocks/>
          </p:cNvSpPr>
          <p:nvPr/>
        </p:nvSpPr>
        <p:spPr>
          <a:xfrm>
            <a:off x="-914400" y="2066616"/>
            <a:ext cx="9067800" cy="600384"/>
          </a:xfrm>
          <a:prstGeom prst="rect">
            <a:avLst/>
          </a:prstGeom>
        </p:spPr>
        <p:txBody>
          <a:bodyPr vert="horz">
            <a:normAutofit/>
          </a:bodyPr>
          <a:lstStyle/>
          <a:p>
            <a:pPr marL="274320" marR="0" lvl="0" indent="-274320" algn="r" defTabSz="914400" rtl="1" eaLnBrk="1" fontAlgn="auto" latinLnBrk="0" hangingPunct="1">
              <a:lnSpc>
                <a:spcPct val="100000"/>
              </a:lnSpc>
              <a:spcBef>
                <a:spcPts val="600"/>
              </a:spcBef>
              <a:spcAft>
                <a:spcPts val="0"/>
              </a:spcAft>
              <a:buClr>
                <a:schemeClr val="tx2"/>
              </a:buClr>
              <a:buSzPct val="73000"/>
              <a:tabLst/>
              <a:defRPr/>
            </a:pPr>
            <a:endParaRPr kumimoji="0" lang="en-GB"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Explosion 1 6"/>
          <p:cNvSpPr/>
          <p:nvPr/>
        </p:nvSpPr>
        <p:spPr>
          <a:xfrm rot="-1320000">
            <a:off x="-35815" y="313136"/>
            <a:ext cx="2286000" cy="1066800"/>
          </a:xfrm>
          <a:prstGeom prst="irregularSeal1">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800" dirty="0"/>
              <a:t>للقراءة</a:t>
            </a:r>
            <a:endParaRPr lang="en-US" sz="2800" dirty="0"/>
          </a:p>
        </p:txBody>
      </p:sp>
      <p:sp>
        <p:nvSpPr>
          <p:cNvPr id="4" name="Rectangle 3"/>
          <p:cNvSpPr/>
          <p:nvPr/>
        </p:nvSpPr>
        <p:spPr>
          <a:xfrm>
            <a:off x="0" y="6488668"/>
            <a:ext cx="2505879" cy="369332"/>
          </a:xfrm>
          <a:prstGeom prst="rect">
            <a:avLst/>
          </a:prstGeom>
        </p:spPr>
        <p:txBody>
          <a:bodyPr wrap="none">
            <a:spAutoFit/>
          </a:bodyPr>
          <a:lstStyle/>
          <a:p>
            <a:r>
              <a:rPr lang="en-US" dirty="0"/>
              <a:t>http://</a:t>
            </a:r>
            <a:r>
              <a:rPr lang="en-US" dirty="0">
                <a:hlinkClick r:id="rId2"/>
              </a:rPr>
              <a:t>www.youm7.com</a:t>
            </a:r>
            <a:endParaRPr lang="ar-J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nodePh="1">
                                  <p:stCondLst>
                                    <p:cond delay="0"/>
                                  </p:stCondLst>
                                  <p:endCondLst>
                                    <p:cond evt="begin" delay="0">
                                      <p:tn val="41"/>
                                    </p:cond>
                                  </p:end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3200" dirty="0"/>
              <a:t>حقائق واقعية عن شبكات التواصل الاجتماعي</a:t>
            </a:r>
            <a:endParaRPr lang="ar-JO" dirty="0"/>
          </a:p>
        </p:txBody>
      </p:sp>
      <p:sp>
        <p:nvSpPr>
          <p:cNvPr id="3" name="Content Placeholder 2"/>
          <p:cNvSpPr>
            <a:spLocks noGrp="1"/>
          </p:cNvSpPr>
          <p:nvPr>
            <p:ph idx="1"/>
          </p:nvPr>
        </p:nvSpPr>
        <p:spPr/>
        <p:txBody>
          <a:bodyPr/>
          <a:lstStyle/>
          <a:p>
            <a:endParaRPr lang="ar-JO"/>
          </a:p>
        </p:txBody>
      </p:sp>
      <p:sp>
        <p:nvSpPr>
          <p:cNvPr id="4" name="Slide Number Placeholder 3"/>
          <p:cNvSpPr>
            <a:spLocks noGrp="1"/>
          </p:cNvSpPr>
          <p:nvPr>
            <p:ph type="sldNum" sz="quarter" idx="12"/>
          </p:nvPr>
        </p:nvSpPr>
        <p:spPr/>
        <p:txBody>
          <a:bodyPr/>
          <a:lstStyle/>
          <a:p>
            <a:fld id="{A85E95EA-764A-438A-AB2D-615555310C78}" type="slidenum">
              <a:rPr lang="en-GB" smtClean="0"/>
              <a:pPr/>
              <a:t>24</a:t>
            </a:fld>
            <a:endParaRPr lang="en-GB" dirty="0"/>
          </a:p>
        </p:txBody>
      </p:sp>
      <p:pic>
        <p:nvPicPr>
          <p:cNvPr id="1026"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750623"/>
            <a:ext cx="7679631" cy="388817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488668"/>
            <a:ext cx="2505879" cy="369332"/>
          </a:xfrm>
          <a:prstGeom prst="rect">
            <a:avLst/>
          </a:prstGeom>
        </p:spPr>
        <p:txBody>
          <a:bodyPr wrap="none">
            <a:spAutoFit/>
          </a:bodyPr>
          <a:lstStyle/>
          <a:p>
            <a:r>
              <a:rPr lang="en-US" dirty="0"/>
              <a:t>http://</a:t>
            </a:r>
            <a:r>
              <a:rPr lang="en-US" dirty="0">
                <a:hlinkClick r:id="rId3"/>
              </a:rPr>
              <a:t>www.youm7.com</a:t>
            </a:r>
            <a:endParaRPr lang="ar-JO" dirty="0"/>
          </a:p>
        </p:txBody>
      </p:sp>
    </p:spTree>
    <p:extLst>
      <p:ext uri="{BB962C8B-B14F-4D97-AF65-F5344CB8AC3E}">
        <p14:creationId xmlns:p14="http://schemas.microsoft.com/office/powerpoint/2010/main" val="2569266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pPr algn="r" rtl="1"/>
            <a:r>
              <a:rPr lang="ar-JO" sz="2800" dirty="0"/>
              <a:t>حقائق واقعية عن شبكات التواصل الاجتماعي</a:t>
            </a:r>
            <a:endParaRPr lang="en-GB" sz="2800" dirty="0"/>
          </a:p>
        </p:txBody>
      </p:sp>
      <p:sp>
        <p:nvSpPr>
          <p:cNvPr id="5" name="Slide Number Placeholder 4"/>
          <p:cNvSpPr>
            <a:spLocks noGrp="1"/>
          </p:cNvSpPr>
          <p:nvPr>
            <p:ph type="sldNum" sz="quarter" idx="12"/>
          </p:nvPr>
        </p:nvSpPr>
        <p:spPr/>
        <p:txBody>
          <a:bodyPr/>
          <a:lstStyle/>
          <a:p>
            <a:fld id="{A85E95EA-764A-438A-AB2D-615555310C78}" type="slidenum">
              <a:rPr lang="en-GB" smtClean="0"/>
              <a:pPr/>
              <a:t>25</a:t>
            </a:fld>
            <a:endParaRPr lang="en-GB" dirty="0"/>
          </a:p>
        </p:txBody>
      </p:sp>
      <p:sp>
        <p:nvSpPr>
          <p:cNvPr id="9" name="TextBox 8"/>
          <p:cNvSpPr txBox="1"/>
          <p:nvPr/>
        </p:nvSpPr>
        <p:spPr>
          <a:xfrm>
            <a:off x="2920416" y="6172200"/>
            <a:ext cx="2489784" cy="307777"/>
          </a:xfrm>
          <a:prstGeom prst="rect">
            <a:avLst/>
          </a:prstGeom>
          <a:noFill/>
        </p:spPr>
        <p:txBody>
          <a:bodyPr wrap="none" rtlCol="0">
            <a:spAutoFit/>
          </a:bodyPr>
          <a:lstStyle/>
          <a:p>
            <a:pPr algn="r" rtl="1"/>
            <a:r>
              <a:rPr lang="ar-JO" sz="1400" dirty="0">
                <a:solidFill>
                  <a:schemeClr val="tx2"/>
                </a:solidFill>
                <a:latin typeface="Arial" pitchFamily="34" charset="0"/>
                <a:cs typeface="Arial" pitchFamily="34" charset="0"/>
              </a:rPr>
              <a:t>المصدر </a:t>
            </a:r>
            <a:r>
              <a:rPr lang="en-US" sz="1400" dirty="0">
                <a:solidFill>
                  <a:schemeClr val="tx2"/>
                </a:solidFill>
                <a:latin typeface="Arial" pitchFamily="34" charset="0"/>
                <a:cs typeface="Arial" pitchFamily="34" charset="0"/>
              </a:rPr>
              <a:t>  search engine journal</a:t>
            </a:r>
            <a:endParaRPr lang="en-GB" sz="1400" dirty="0">
              <a:solidFill>
                <a:schemeClr val="tx2"/>
              </a:solidFill>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7088" y="1752600"/>
            <a:ext cx="2409825"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xplosion 1 6"/>
          <p:cNvSpPr/>
          <p:nvPr/>
        </p:nvSpPr>
        <p:spPr>
          <a:xfrm rot="-1320000">
            <a:off x="-35815" y="313136"/>
            <a:ext cx="2286000" cy="1066800"/>
          </a:xfrm>
          <a:prstGeom prst="irregularSeal1">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800" dirty="0"/>
              <a:t>للقراءة</a:t>
            </a:r>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pPr algn="r" rtl="1"/>
            <a:r>
              <a:rPr lang="ar-JO" sz="2800" dirty="0"/>
              <a:t>حقائق واقعية عن شبكات التواصل الاجتماعي  </a:t>
            </a:r>
            <a:endParaRPr lang="en-GB" sz="2800" dirty="0"/>
          </a:p>
        </p:txBody>
      </p:sp>
      <p:pic>
        <p:nvPicPr>
          <p:cNvPr id="9" name="Content Placeholder 8" descr="sn_statics29142.jpg"/>
          <p:cNvPicPr>
            <a:picLocks noGrp="1" noChangeAspect="1"/>
          </p:cNvPicPr>
          <p:nvPr>
            <p:ph idx="1"/>
          </p:nvPr>
        </p:nvPicPr>
        <p:blipFill>
          <a:blip r:embed="rId2" cstate="print"/>
          <a:stretch>
            <a:fillRect/>
          </a:stretch>
        </p:blipFill>
        <p:spPr>
          <a:xfrm>
            <a:off x="1643766" y="1752600"/>
            <a:ext cx="5246867" cy="4373563"/>
          </a:xfrm>
        </p:spPr>
      </p:pic>
      <p:sp>
        <p:nvSpPr>
          <p:cNvPr id="5" name="Slide Number Placeholder 4"/>
          <p:cNvSpPr>
            <a:spLocks noGrp="1"/>
          </p:cNvSpPr>
          <p:nvPr>
            <p:ph type="sldNum" sz="quarter" idx="12"/>
          </p:nvPr>
        </p:nvSpPr>
        <p:spPr/>
        <p:txBody>
          <a:bodyPr/>
          <a:lstStyle/>
          <a:p>
            <a:fld id="{A85E95EA-764A-438A-AB2D-615555310C78}" type="slidenum">
              <a:rPr lang="en-GB" smtClean="0"/>
              <a:pPr/>
              <a:t>26</a:t>
            </a:fld>
            <a:endParaRPr lang="en-GB" dirty="0"/>
          </a:p>
        </p:txBody>
      </p:sp>
      <p:sp>
        <p:nvSpPr>
          <p:cNvPr id="8" name="TextBox 7"/>
          <p:cNvSpPr txBox="1"/>
          <p:nvPr/>
        </p:nvSpPr>
        <p:spPr>
          <a:xfrm>
            <a:off x="2920416" y="6172200"/>
            <a:ext cx="2489784" cy="307777"/>
          </a:xfrm>
          <a:prstGeom prst="rect">
            <a:avLst/>
          </a:prstGeom>
          <a:noFill/>
        </p:spPr>
        <p:txBody>
          <a:bodyPr wrap="none" rtlCol="0">
            <a:spAutoFit/>
          </a:bodyPr>
          <a:lstStyle/>
          <a:p>
            <a:pPr algn="r" rtl="1"/>
            <a:r>
              <a:rPr lang="ar-JO" sz="1400" dirty="0">
                <a:solidFill>
                  <a:schemeClr val="tx2"/>
                </a:solidFill>
                <a:latin typeface="Arial" pitchFamily="34" charset="0"/>
                <a:cs typeface="Arial" pitchFamily="34" charset="0"/>
              </a:rPr>
              <a:t>المصدر </a:t>
            </a:r>
            <a:r>
              <a:rPr lang="en-US" sz="1400" dirty="0">
                <a:solidFill>
                  <a:schemeClr val="tx2"/>
                </a:solidFill>
                <a:latin typeface="Arial" pitchFamily="34" charset="0"/>
                <a:cs typeface="Arial" pitchFamily="34" charset="0"/>
              </a:rPr>
              <a:t>  search engine journal</a:t>
            </a:r>
            <a:endParaRPr lang="en-GB" sz="1400" dirty="0">
              <a:solidFill>
                <a:schemeClr val="tx2"/>
              </a:solidFill>
              <a:latin typeface="Arial" pitchFamily="34" charset="0"/>
              <a:cs typeface="Arial" pitchFamily="34" charset="0"/>
            </a:endParaRPr>
          </a:p>
        </p:txBody>
      </p:sp>
      <p:sp>
        <p:nvSpPr>
          <p:cNvPr id="7" name="Explosion 1 6"/>
          <p:cNvSpPr/>
          <p:nvPr/>
        </p:nvSpPr>
        <p:spPr>
          <a:xfrm rot="-1320000">
            <a:off x="-35815" y="313136"/>
            <a:ext cx="2286000" cy="1066800"/>
          </a:xfrm>
          <a:prstGeom prst="irregularSeal1">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800" dirty="0"/>
              <a:t>للقراءة</a:t>
            </a:r>
            <a:endParaRPr 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pPr algn="r" rtl="1"/>
            <a:r>
              <a:rPr lang="ar-JO" sz="2800" dirty="0"/>
              <a:t>حقائق واقعية عن شبكات التواصل الاجتماعي</a:t>
            </a:r>
            <a:endParaRPr lang="en-GB" sz="2800" dirty="0"/>
          </a:p>
        </p:txBody>
      </p:sp>
      <p:pic>
        <p:nvPicPr>
          <p:cNvPr id="9" name="Content Placeholder 8" descr="sn_statics29143.jpg"/>
          <p:cNvPicPr>
            <a:picLocks noGrp="1" noChangeAspect="1"/>
          </p:cNvPicPr>
          <p:nvPr>
            <p:ph idx="1"/>
          </p:nvPr>
        </p:nvPicPr>
        <p:blipFill>
          <a:blip r:embed="rId2" cstate="print"/>
          <a:stretch>
            <a:fillRect/>
          </a:stretch>
        </p:blipFill>
        <p:spPr>
          <a:xfrm>
            <a:off x="2020424" y="1752600"/>
            <a:ext cx="4493551" cy="4373563"/>
          </a:xfrm>
        </p:spPr>
      </p:pic>
      <p:sp>
        <p:nvSpPr>
          <p:cNvPr id="5" name="Slide Number Placeholder 4"/>
          <p:cNvSpPr>
            <a:spLocks noGrp="1"/>
          </p:cNvSpPr>
          <p:nvPr>
            <p:ph type="sldNum" sz="quarter" idx="12"/>
          </p:nvPr>
        </p:nvSpPr>
        <p:spPr/>
        <p:txBody>
          <a:bodyPr/>
          <a:lstStyle/>
          <a:p>
            <a:fld id="{A85E95EA-764A-438A-AB2D-615555310C78}" type="slidenum">
              <a:rPr lang="en-GB" smtClean="0"/>
              <a:pPr/>
              <a:t>27</a:t>
            </a:fld>
            <a:endParaRPr lang="en-GB" dirty="0"/>
          </a:p>
        </p:txBody>
      </p:sp>
      <p:sp>
        <p:nvSpPr>
          <p:cNvPr id="7" name="TextBox 6"/>
          <p:cNvSpPr txBox="1"/>
          <p:nvPr/>
        </p:nvSpPr>
        <p:spPr>
          <a:xfrm>
            <a:off x="2920416" y="6172200"/>
            <a:ext cx="2489784" cy="307777"/>
          </a:xfrm>
          <a:prstGeom prst="rect">
            <a:avLst/>
          </a:prstGeom>
          <a:noFill/>
        </p:spPr>
        <p:txBody>
          <a:bodyPr wrap="none" rtlCol="0">
            <a:spAutoFit/>
          </a:bodyPr>
          <a:lstStyle/>
          <a:p>
            <a:pPr algn="r" rtl="1"/>
            <a:r>
              <a:rPr lang="ar-JO" sz="1400" dirty="0">
                <a:solidFill>
                  <a:schemeClr val="tx2"/>
                </a:solidFill>
                <a:latin typeface="Arial" pitchFamily="34" charset="0"/>
                <a:cs typeface="Arial" pitchFamily="34" charset="0"/>
              </a:rPr>
              <a:t>المصدر </a:t>
            </a:r>
            <a:r>
              <a:rPr lang="en-US" sz="1400" dirty="0">
                <a:solidFill>
                  <a:schemeClr val="tx2"/>
                </a:solidFill>
                <a:latin typeface="Arial" pitchFamily="34" charset="0"/>
                <a:cs typeface="Arial" pitchFamily="34" charset="0"/>
              </a:rPr>
              <a:t>  search engine journal</a:t>
            </a:r>
            <a:endParaRPr lang="en-GB" sz="1400" dirty="0">
              <a:solidFill>
                <a:schemeClr val="tx2"/>
              </a:solidFill>
              <a:latin typeface="Arial" pitchFamily="34" charset="0"/>
              <a:cs typeface="Arial" pitchFamily="34" charset="0"/>
            </a:endParaRPr>
          </a:p>
        </p:txBody>
      </p:sp>
      <p:sp>
        <p:nvSpPr>
          <p:cNvPr id="8" name="Explosion 1 7"/>
          <p:cNvSpPr/>
          <p:nvPr/>
        </p:nvSpPr>
        <p:spPr>
          <a:xfrm rot="-1320000">
            <a:off x="-35815" y="313136"/>
            <a:ext cx="2286000" cy="1066800"/>
          </a:xfrm>
          <a:prstGeom prst="irregularSeal1">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800" dirty="0"/>
              <a:t>للقراءة</a:t>
            </a:r>
            <a:endParaRPr 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pPr algn="r" rtl="1"/>
            <a:r>
              <a:rPr lang="ar-JO" sz="2800" dirty="0"/>
              <a:t>حقائق واقعية عن شبكات التواصل الاجتماعي</a:t>
            </a:r>
            <a:endParaRPr lang="en-GB" sz="2800" dirty="0"/>
          </a:p>
        </p:txBody>
      </p:sp>
      <p:pic>
        <p:nvPicPr>
          <p:cNvPr id="9" name="Content Placeholder 8" descr="sn_statics29144.jpg"/>
          <p:cNvPicPr>
            <a:picLocks noGrp="1" noChangeAspect="1"/>
          </p:cNvPicPr>
          <p:nvPr>
            <p:ph idx="1"/>
          </p:nvPr>
        </p:nvPicPr>
        <p:blipFill>
          <a:blip r:embed="rId2" cstate="print"/>
          <a:stretch>
            <a:fillRect/>
          </a:stretch>
        </p:blipFill>
        <p:spPr>
          <a:xfrm>
            <a:off x="1118063" y="1752600"/>
            <a:ext cx="6298274" cy="4373563"/>
          </a:xfrm>
        </p:spPr>
      </p:pic>
      <p:sp>
        <p:nvSpPr>
          <p:cNvPr id="5" name="Slide Number Placeholder 4"/>
          <p:cNvSpPr>
            <a:spLocks noGrp="1"/>
          </p:cNvSpPr>
          <p:nvPr>
            <p:ph type="sldNum" sz="quarter" idx="12"/>
          </p:nvPr>
        </p:nvSpPr>
        <p:spPr/>
        <p:txBody>
          <a:bodyPr/>
          <a:lstStyle/>
          <a:p>
            <a:fld id="{A85E95EA-764A-438A-AB2D-615555310C78}" type="slidenum">
              <a:rPr lang="en-GB" smtClean="0"/>
              <a:pPr/>
              <a:t>28</a:t>
            </a:fld>
            <a:endParaRPr lang="en-GB" dirty="0"/>
          </a:p>
        </p:txBody>
      </p:sp>
      <p:sp>
        <p:nvSpPr>
          <p:cNvPr id="7" name="TextBox 6"/>
          <p:cNvSpPr txBox="1"/>
          <p:nvPr/>
        </p:nvSpPr>
        <p:spPr>
          <a:xfrm>
            <a:off x="2920416" y="6172200"/>
            <a:ext cx="2489784" cy="307777"/>
          </a:xfrm>
          <a:prstGeom prst="rect">
            <a:avLst/>
          </a:prstGeom>
          <a:noFill/>
        </p:spPr>
        <p:txBody>
          <a:bodyPr wrap="none" rtlCol="0">
            <a:spAutoFit/>
          </a:bodyPr>
          <a:lstStyle/>
          <a:p>
            <a:pPr algn="r" rtl="1"/>
            <a:r>
              <a:rPr lang="ar-JO" sz="1400" dirty="0">
                <a:solidFill>
                  <a:schemeClr val="tx2"/>
                </a:solidFill>
                <a:latin typeface="Arial" pitchFamily="34" charset="0"/>
                <a:cs typeface="Arial" pitchFamily="34" charset="0"/>
              </a:rPr>
              <a:t>المصدر </a:t>
            </a:r>
            <a:r>
              <a:rPr lang="en-US" sz="1400" dirty="0">
                <a:solidFill>
                  <a:schemeClr val="tx2"/>
                </a:solidFill>
                <a:latin typeface="Arial" pitchFamily="34" charset="0"/>
                <a:cs typeface="Arial" pitchFamily="34" charset="0"/>
              </a:rPr>
              <a:t>  search engine journal</a:t>
            </a:r>
            <a:endParaRPr lang="en-GB" sz="1400" dirty="0">
              <a:solidFill>
                <a:schemeClr val="tx2"/>
              </a:solidFill>
              <a:latin typeface="Arial" pitchFamily="34" charset="0"/>
              <a:cs typeface="Arial" pitchFamily="34" charset="0"/>
            </a:endParaRPr>
          </a:p>
        </p:txBody>
      </p:sp>
      <p:sp>
        <p:nvSpPr>
          <p:cNvPr id="8" name="Explosion 1 7"/>
          <p:cNvSpPr/>
          <p:nvPr/>
        </p:nvSpPr>
        <p:spPr>
          <a:xfrm rot="-1320000">
            <a:off x="-35815" y="313136"/>
            <a:ext cx="2286000" cy="1066800"/>
          </a:xfrm>
          <a:prstGeom prst="irregularSeal1">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800" dirty="0"/>
              <a:t>للقراءة</a:t>
            </a:r>
            <a:endParaRPr lang="en-US"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pPr algn="r" rtl="1"/>
            <a:r>
              <a:rPr lang="ar-JO" sz="2800" dirty="0"/>
              <a:t>حقائق واقعية عن شبكات التواصل الاجتماعي</a:t>
            </a:r>
            <a:endParaRPr lang="en-GB" sz="2800" dirty="0"/>
          </a:p>
        </p:txBody>
      </p:sp>
      <p:pic>
        <p:nvPicPr>
          <p:cNvPr id="9" name="Content Placeholder 8" descr="sn_statics29145.jpg"/>
          <p:cNvPicPr>
            <a:picLocks noGrp="1" noChangeAspect="1"/>
          </p:cNvPicPr>
          <p:nvPr>
            <p:ph idx="1"/>
          </p:nvPr>
        </p:nvPicPr>
        <p:blipFill>
          <a:blip r:embed="rId2" cstate="print"/>
          <a:stretch>
            <a:fillRect/>
          </a:stretch>
        </p:blipFill>
        <p:spPr>
          <a:xfrm>
            <a:off x="1940769" y="1752600"/>
            <a:ext cx="4652861" cy="4373563"/>
          </a:xfrm>
        </p:spPr>
      </p:pic>
      <p:sp>
        <p:nvSpPr>
          <p:cNvPr id="5" name="Slide Number Placeholder 4"/>
          <p:cNvSpPr>
            <a:spLocks noGrp="1"/>
          </p:cNvSpPr>
          <p:nvPr>
            <p:ph type="sldNum" sz="quarter" idx="12"/>
          </p:nvPr>
        </p:nvSpPr>
        <p:spPr/>
        <p:txBody>
          <a:bodyPr/>
          <a:lstStyle/>
          <a:p>
            <a:fld id="{A85E95EA-764A-438A-AB2D-615555310C78}" type="slidenum">
              <a:rPr lang="en-GB" smtClean="0"/>
              <a:pPr/>
              <a:t>29</a:t>
            </a:fld>
            <a:endParaRPr lang="en-GB" dirty="0"/>
          </a:p>
        </p:txBody>
      </p:sp>
      <p:sp>
        <p:nvSpPr>
          <p:cNvPr id="7" name="TextBox 6"/>
          <p:cNvSpPr txBox="1"/>
          <p:nvPr/>
        </p:nvSpPr>
        <p:spPr>
          <a:xfrm>
            <a:off x="2920416" y="6172200"/>
            <a:ext cx="2489784" cy="307777"/>
          </a:xfrm>
          <a:prstGeom prst="rect">
            <a:avLst/>
          </a:prstGeom>
          <a:noFill/>
        </p:spPr>
        <p:txBody>
          <a:bodyPr wrap="none" rtlCol="0">
            <a:spAutoFit/>
          </a:bodyPr>
          <a:lstStyle/>
          <a:p>
            <a:pPr algn="r" rtl="1"/>
            <a:r>
              <a:rPr lang="ar-JO" sz="1400" dirty="0">
                <a:solidFill>
                  <a:schemeClr val="tx2"/>
                </a:solidFill>
                <a:latin typeface="Arial" pitchFamily="34" charset="0"/>
                <a:cs typeface="Arial" pitchFamily="34" charset="0"/>
              </a:rPr>
              <a:t>المصدر </a:t>
            </a:r>
            <a:r>
              <a:rPr lang="en-US" sz="1400" dirty="0">
                <a:solidFill>
                  <a:schemeClr val="tx2"/>
                </a:solidFill>
                <a:latin typeface="Arial" pitchFamily="34" charset="0"/>
                <a:cs typeface="Arial" pitchFamily="34" charset="0"/>
              </a:rPr>
              <a:t>  search engine journal</a:t>
            </a:r>
            <a:endParaRPr lang="en-GB" sz="1400" dirty="0">
              <a:solidFill>
                <a:schemeClr val="tx2"/>
              </a:solidFill>
              <a:latin typeface="Arial" pitchFamily="34" charset="0"/>
              <a:cs typeface="Arial" pitchFamily="34" charset="0"/>
            </a:endParaRPr>
          </a:p>
        </p:txBody>
      </p:sp>
      <p:sp>
        <p:nvSpPr>
          <p:cNvPr id="8" name="Explosion 1 7"/>
          <p:cNvSpPr/>
          <p:nvPr/>
        </p:nvSpPr>
        <p:spPr>
          <a:xfrm rot="-1320000">
            <a:off x="-35815" y="313136"/>
            <a:ext cx="2286000" cy="1066800"/>
          </a:xfrm>
          <a:prstGeom prst="irregularSeal1">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800" dirty="0"/>
              <a:t>للقراءة</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تعريف شبكات التواصل الاجتماعي</a:t>
            </a:r>
          </a:p>
        </p:txBody>
      </p:sp>
      <p:sp>
        <p:nvSpPr>
          <p:cNvPr id="3" name="Content Placeholder 2"/>
          <p:cNvSpPr>
            <a:spLocks noGrp="1"/>
          </p:cNvSpPr>
          <p:nvPr>
            <p:ph idx="1"/>
          </p:nvPr>
        </p:nvSpPr>
        <p:spPr/>
        <p:txBody>
          <a:bodyPr/>
          <a:lstStyle/>
          <a:p>
            <a:r>
              <a:rPr lang="ar-JO" dirty="0"/>
              <a:t>شبكات التواصل الاجتماعي</a:t>
            </a:r>
            <a:r>
              <a:rPr lang="ar-JO" b="0" dirty="0"/>
              <a:t> هي </a:t>
            </a:r>
            <a:r>
              <a:rPr lang="ar-JO" b="0" dirty="0">
                <a:latin typeface="Arial" pitchFamily="34" charset="0"/>
                <a:cs typeface="Arial" pitchFamily="34" charset="0"/>
              </a:rPr>
              <a:t>مجموعة من المواقع التي تقوم بتوظيف الانترنت بشكل يمكّن الشخص من الارتباط مع افراد اخرين ضمن مواقع لتشارك المعلومات والفوائد وتكوين علاقات حاسوبية بناءاً على اهتمامات او أهداف مشتركة.</a:t>
            </a:r>
          </a:p>
          <a:p>
            <a:endParaRPr lang="ar-JO"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a:t>
            </a:fld>
            <a:endParaRPr lang="en-GB" dirty="0"/>
          </a:p>
        </p:txBody>
      </p:sp>
      <p:pic>
        <p:nvPicPr>
          <p:cNvPr id="5" name="Picture 4" descr="1.jpg"/>
          <p:cNvPicPr>
            <a:picLocks noChangeAspect="1"/>
          </p:cNvPicPr>
          <p:nvPr/>
        </p:nvPicPr>
        <p:blipFill>
          <a:blip r:embed="rId2" cstate="print"/>
          <a:stretch>
            <a:fillRect/>
          </a:stretch>
        </p:blipFill>
        <p:spPr>
          <a:xfrm>
            <a:off x="4876800" y="2888944"/>
            <a:ext cx="2971800" cy="22259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2.jpg"/>
          <p:cNvPicPr>
            <a:picLocks noChangeAspect="1"/>
          </p:cNvPicPr>
          <p:nvPr/>
        </p:nvPicPr>
        <p:blipFill>
          <a:blip r:embed="rId3" cstate="print"/>
          <a:stretch>
            <a:fillRect/>
          </a:stretch>
        </p:blipFill>
        <p:spPr>
          <a:xfrm>
            <a:off x="1219200" y="2895600"/>
            <a:ext cx="2762250" cy="220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26376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JO" dirty="0"/>
              <a:t>اسئلة للنقاش الحر</a:t>
            </a:r>
            <a:endParaRPr lang="en-GB" dirty="0"/>
          </a:p>
        </p:txBody>
      </p:sp>
      <p:sp>
        <p:nvSpPr>
          <p:cNvPr id="3" name="Content Placeholder 2"/>
          <p:cNvSpPr>
            <a:spLocks noGrp="1"/>
          </p:cNvSpPr>
          <p:nvPr>
            <p:ph idx="1"/>
          </p:nvPr>
        </p:nvSpPr>
        <p:spPr/>
        <p:txBody>
          <a:bodyPr/>
          <a:lstStyle/>
          <a:p>
            <a:pPr marL="457200" indent="-457200">
              <a:lnSpc>
                <a:spcPct val="120000"/>
              </a:lnSpc>
              <a:spcBef>
                <a:spcPts val="600"/>
              </a:spcBef>
              <a:buClr>
                <a:schemeClr val="tx2"/>
              </a:buClr>
              <a:buSzPct val="100000"/>
              <a:buFont typeface="Arial" panose="020B0604020202020204" pitchFamily="34" charset="0"/>
              <a:buChar char="•"/>
              <a:defRPr/>
            </a:pPr>
            <a:r>
              <a:rPr lang="ar-JO" b="0" dirty="0"/>
              <a:t>ما هي نسبة المشتركين بشبكات التواصل الاجتماعي من مجموع المشتركين بخدمات الانترنت في الوطن العربي؟</a:t>
            </a:r>
          </a:p>
          <a:p>
            <a:pPr marL="457200" lvl="0" indent="-457200">
              <a:lnSpc>
                <a:spcPct val="120000"/>
              </a:lnSpc>
              <a:spcBef>
                <a:spcPts val="600"/>
              </a:spcBef>
              <a:buClr>
                <a:schemeClr val="tx2"/>
              </a:buClr>
              <a:buSzPct val="100000"/>
              <a:buFont typeface="Arial" panose="020B0604020202020204" pitchFamily="34" charset="0"/>
              <a:buChar char="•"/>
              <a:defRPr/>
            </a:pPr>
            <a:r>
              <a:rPr lang="ar-JO" b="0" dirty="0"/>
              <a:t>هل تعتقد بأن الشركات التجارية تستثمر مواقع التواصل الاجتماعي بالشكل الصحيح للتسويق لمنتجاتها؟</a:t>
            </a:r>
          </a:p>
          <a:p>
            <a:pPr marL="457200" lvl="0" indent="-457200">
              <a:lnSpc>
                <a:spcPct val="120000"/>
              </a:lnSpc>
              <a:spcBef>
                <a:spcPts val="600"/>
              </a:spcBef>
              <a:buClr>
                <a:schemeClr val="tx2"/>
              </a:buClr>
              <a:buSzPct val="100000"/>
              <a:buFont typeface="Arial" panose="020B0604020202020204" pitchFamily="34" charset="0"/>
              <a:buChar char="•"/>
              <a:defRPr/>
            </a:pPr>
            <a:r>
              <a:rPr lang="ar-JO" b="0" dirty="0"/>
              <a:t>برأيك، ما هو متوسط عدد الساعات التي يقضيها الفرد في تصفح مواقع التواصل الاجتماعي في الوطن العربي؟ وكم عدد المرات التي يتصفح بها يومياً؟</a:t>
            </a:r>
            <a:endParaRPr lang="en-GB" b="0" dirty="0"/>
          </a:p>
          <a:p>
            <a:pPr>
              <a:buSzPct val="100000"/>
            </a:pPr>
            <a:endParaRPr lang="en-GB"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A85E95EA-764A-438A-AB2D-615555310C78}" type="slidenum">
              <a:rPr lang="en-GB" smtClean="0"/>
              <a:pPr/>
              <a:t>30</a:t>
            </a:fld>
            <a:endParaRPr lang="en-GB" dirty="0"/>
          </a:p>
        </p:txBody>
      </p:sp>
      <p:sp>
        <p:nvSpPr>
          <p:cNvPr id="6" name="Explosion 1 5"/>
          <p:cNvSpPr/>
          <p:nvPr/>
        </p:nvSpPr>
        <p:spPr>
          <a:xfrm rot="-1320000">
            <a:off x="-35815" y="313136"/>
            <a:ext cx="2286000" cy="1066800"/>
          </a:xfrm>
          <a:prstGeom prst="irregularSeal1">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800" dirty="0"/>
              <a:t>للقراءة</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JO" dirty="0"/>
              <a:t>تاريخ شبكات التواصل الاجتماعي</a:t>
            </a:r>
            <a:br>
              <a:rPr lang="ar-JO" dirty="0"/>
            </a:br>
            <a:r>
              <a:rPr lang="en-US" dirty="0"/>
              <a:t>the history of social networks</a:t>
            </a:r>
            <a:endParaRPr lang="ar-JO" dirty="0"/>
          </a:p>
        </p:txBody>
      </p:sp>
      <p:sp>
        <p:nvSpPr>
          <p:cNvPr id="4" name="Content Placeholder 3"/>
          <p:cNvSpPr>
            <a:spLocks noGrp="1"/>
          </p:cNvSpPr>
          <p:nvPr>
            <p:ph sz="half" idx="2"/>
          </p:nvPr>
        </p:nvSpPr>
        <p:spPr>
          <a:xfrm>
            <a:off x="762000" y="1574800"/>
            <a:ext cx="7315200" cy="4525963"/>
          </a:xfrm>
        </p:spPr>
        <p:txBody>
          <a:bodyPr>
            <a:normAutofit/>
          </a:bodyPr>
          <a:lstStyle/>
          <a:p>
            <a:pPr marL="457200" lvl="0" indent="-457200">
              <a:buClr>
                <a:schemeClr val="tx2"/>
              </a:buClr>
              <a:buFont typeface="Arial" pitchFamily="34" charset="0"/>
              <a:buChar char="•"/>
            </a:pPr>
            <a:r>
              <a:rPr lang="ar-JO" b="0" dirty="0">
                <a:latin typeface="Arial" pitchFamily="34" charset="0"/>
                <a:cs typeface="Arial" pitchFamily="34" charset="0"/>
              </a:rPr>
              <a:t>بدأت مواقع التواصل الاجتماعي بالظهور في سنة </a:t>
            </a:r>
            <a:r>
              <a:rPr lang="en-US" b="0" dirty="0">
                <a:solidFill>
                  <a:schemeClr val="tx2"/>
                </a:solidFill>
                <a:latin typeface="Arial" pitchFamily="34" charset="0"/>
                <a:cs typeface="Arial" pitchFamily="34" charset="0"/>
              </a:rPr>
              <a:t>1995</a:t>
            </a:r>
            <a:r>
              <a:rPr lang="en-US" b="0" dirty="0">
                <a:latin typeface="Arial" pitchFamily="34" charset="0"/>
                <a:cs typeface="Arial" pitchFamily="34" charset="0"/>
              </a:rPr>
              <a:t> </a:t>
            </a:r>
            <a:r>
              <a:rPr lang="ar-JO" b="0" dirty="0">
                <a:latin typeface="Arial" pitchFamily="34" charset="0"/>
                <a:cs typeface="Arial" pitchFamily="34" charset="0"/>
              </a:rPr>
              <a:t>على شكل مواقع للدردشة وتبادل المعلومات بين الافراد بشكل بسيط</a:t>
            </a:r>
            <a:r>
              <a:rPr lang="en-US" b="0" dirty="0">
                <a:latin typeface="Arial" pitchFamily="34" charset="0"/>
                <a:cs typeface="Arial" pitchFamily="34" charset="0"/>
              </a:rPr>
              <a:t>chatting services </a:t>
            </a:r>
            <a:r>
              <a:rPr lang="ar-JO" b="0" dirty="0">
                <a:latin typeface="Arial" pitchFamily="34" charset="0"/>
                <a:cs typeface="Arial" pitchFamily="34" charset="0"/>
              </a:rPr>
              <a:t>مثل</a:t>
            </a:r>
            <a:r>
              <a:rPr lang="en-US" u="sng" dirty="0">
                <a:solidFill>
                  <a:srgbClr val="0070C0"/>
                </a:solidFill>
                <a:latin typeface="Arial" pitchFamily="34" charset="0"/>
                <a:cs typeface="Arial" pitchFamily="34" charset="0"/>
              </a:rPr>
              <a:t>theglobe.com, Geocities, Tripod.com</a:t>
            </a:r>
            <a:r>
              <a:rPr lang="en-US" dirty="0">
                <a:solidFill>
                  <a:srgbClr val="0070C0"/>
                </a:solidFill>
                <a:latin typeface="Arial" pitchFamily="34" charset="0"/>
                <a:cs typeface="Arial" pitchFamily="34" charset="0"/>
              </a:rPr>
              <a:t> </a:t>
            </a:r>
            <a:endParaRPr lang="ar-JO" dirty="0">
              <a:solidFill>
                <a:srgbClr val="0070C0"/>
              </a:solidFill>
              <a:latin typeface="Arial" pitchFamily="34" charset="0"/>
              <a:cs typeface="Arial" pitchFamily="34" charset="0"/>
            </a:endParaRPr>
          </a:p>
          <a:p>
            <a:pPr marL="457200" indent="-457200">
              <a:buClr>
                <a:schemeClr val="tx2"/>
              </a:buClr>
              <a:buFont typeface="Arial" pitchFamily="34" charset="0"/>
              <a:buChar char="•"/>
            </a:pPr>
            <a:r>
              <a:rPr lang="ar-JO" b="0" dirty="0">
                <a:latin typeface="Arial" pitchFamily="34" charset="0"/>
                <a:cs typeface="Arial" pitchFamily="34" charset="0"/>
              </a:rPr>
              <a:t>ثم ظهرت في سنة </a:t>
            </a:r>
            <a:r>
              <a:rPr lang="ar-JO" b="0" dirty="0">
                <a:solidFill>
                  <a:schemeClr val="tx2"/>
                </a:solidFill>
                <a:latin typeface="Arial" pitchFamily="34" charset="0"/>
                <a:cs typeface="Arial" pitchFamily="34" charset="0"/>
              </a:rPr>
              <a:t>1996</a:t>
            </a:r>
            <a:r>
              <a:rPr lang="ar-JO" b="0" dirty="0">
                <a:latin typeface="Arial" pitchFamily="34" charset="0"/>
                <a:cs typeface="Arial" pitchFamily="34" charset="0"/>
              </a:rPr>
              <a:t> مواقع ذات نمط اخر كانت تعتمد على الرسائل الالكترونية </a:t>
            </a:r>
            <a:r>
              <a:rPr lang="en-US" b="0" dirty="0">
                <a:latin typeface="Arial" pitchFamily="34" charset="0"/>
                <a:cs typeface="Arial" pitchFamily="34" charset="0"/>
              </a:rPr>
              <a:t>e-mails</a:t>
            </a:r>
            <a:r>
              <a:rPr lang="ar-JO" b="0" dirty="0">
                <a:latin typeface="Arial" pitchFamily="34" charset="0"/>
                <a:cs typeface="Arial" pitchFamily="34" charset="0"/>
              </a:rPr>
              <a:t> بين الافراد مثل </a:t>
            </a:r>
            <a:r>
              <a:rPr lang="en-US" u="sng" dirty="0">
                <a:solidFill>
                  <a:srgbClr val="0070C0"/>
                </a:solidFill>
                <a:latin typeface="Arial" pitchFamily="34" charset="0"/>
                <a:cs typeface="Arial" pitchFamily="34" charset="0"/>
              </a:rPr>
              <a:t>classmate.com</a:t>
            </a:r>
            <a:r>
              <a:rPr lang="en-US" u="sng" dirty="0">
                <a:latin typeface="Arial" pitchFamily="34" charset="0"/>
                <a:cs typeface="Arial" pitchFamily="34" charset="0"/>
              </a:rPr>
              <a:t>, </a:t>
            </a:r>
            <a:r>
              <a:rPr lang="en-US" u="sng" dirty="0" err="1">
                <a:solidFill>
                  <a:srgbClr val="0070C0"/>
                </a:solidFill>
                <a:latin typeface="Arial" pitchFamily="34" charset="0"/>
                <a:cs typeface="Arial" pitchFamily="34" charset="0"/>
              </a:rPr>
              <a:t>PlanetAll</a:t>
            </a:r>
            <a:r>
              <a:rPr lang="ar-JO" b="0" dirty="0">
                <a:latin typeface="Arial" pitchFamily="34" charset="0"/>
                <a:cs typeface="Arial" pitchFamily="34" charset="0"/>
              </a:rPr>
              <a:t>.</a:t>
            </a:r>
            <a:r>
              <a:rPr lang="en-US" b="0" dirty="0">
                <a:latin typeface="Arial" pitchFamily="34" charset="0"/>
                <a:cs typeface="Arial" pitchFamily="34" charset="0"/>
              </a:rPr>
              <a:t> </a:t>
            </a:r>
          </a:p>
          <a:p>
            <a:pPr marL="457200" indent="-457200">
              <a:buClr>
                <a:schemeClr val="tx2"/>
              </a:buClr>
              <a:buSzPct val="100000"/>
              <a:buFont typeface="Arial" pitchFamily="34" charset="0"/>
              <a:buChar char="•"/>
            </a:pPr>
            <a:r>
              <a:rPr lang="ar-JO" b="0" dirty="0">
                <a:solidFill>
                  <a:schemeClr val="tx2"/>
                </a:solidFill>
                <a:latin typeface="Arial" pitchFamily="34" charset="0"/>
                <a:cs typeface="Arial" pitchFamily="34" charset="0"/>
              </a:rPr>
              <a:t>1997</a:t>
            </a:r>
            <a:r>
              <a:rPr lang="ar-JO" b="0" dirty="0">
                <a:latin typeface="Arial" pitchFamily="34" charset="0"/>
                <a:cs typeface="Arial" pitchFamily="34" charset="0"/>
              </a:rPr>
              <a:t>: ظهر موقع </a:t>
            </a:r>
            <a:r>
              <a:rPr lang="en-GB" u="sng" dirty="0">
                <a:solidFill>
                  <a:srgbClr val="0070C0"/>
                </a:solidFill>
                <a:latin typeface="Arial" pitchFamily="34" charset="0"/>
                <a:cs typeface="Arial" pitchFamily="34" charset="0"/>
              </a:rPr>
              <a:t>SixDegrees.com</a:t>
            </a:r>
            <a:r>
              <a:rPr lang="ar-JO" b="0" dirty="0">
                <a:latin typeface="Arial" pitchFamily="34" charset="0"/>
                <a:cs typeface="Arial" pitchFamily="34" charset="0"/>
              </a:rPr>
              <a:t> وكان يهدف لربط الاشخاص من مختلف الانتماءات سواءا الدينية او العلمية او غيرها</a:t>
            </a:r>
          </a:p>
          <a:p>
            <a:pPr marL="457200" indent="-457200">
              <a:buClr>
                <a:schemeClr val="tx2"/>
              </a:buClr>
              <a:buSzPct val="100000"/>
              <a:buFont typeface="Arial" pitchFamily="34" charset="0"/>
              <a:buChar char="•"/>
            </a:pPr>
            <a:r>
              <a:rPr lang="ar-JO" b="0" dirty="0">
                <a:solidFill>
                  <a:schemeClr val="tx2"/>
                </a:solidFill>
                <a:latin typeface="Arial" pitchFamily="34" charset="0"/>
                <a:cs typeface="Arial" pitchFamily="34" charset="0"/>
              </a:rPr>
              <a:t>1997-1999</a:t>
            </a:r>
            <a:r>
              <a:rPr lang="ar-JO" b="0" dirty="0">
                <a:latin typeface="Arial" pitchFamily="34" charset="0"/>
                <a:cs typeface="Arial" pitchFamily="34" charset="0"/>
              </a:rPr>
              <a:t>: ظهرت مجموعة من المواقع المتخصصة بأصول وأعراق معينة مثل </a:t>
            </a:r>
            <a:r>
              <a:rPr lang="en-GB" u="sng" dirty="0">
                <a:solidFill>
                  <a:srgbClr val="0070C0"/>
                </a:solidFill>
                <a:latin typeface="Arial" pitchFamily="34" charset="0"/>
                <a:cs typeface="Arial" pitchFamily="34" charset="0"/>
              </a:rPr>
              <a:t>Asianavenue.com, Blackplanet.com</a:t>
            </a:r>
            <a:endParaRPr lang="ar-JO" u="sng" dirty="0">
              <a:solidFill>
                <a:srgbClr val="0070C0"/>
              </a:solidFill>
              <a:latin typeface="Arial" pitchFamily="34" charset="0"/>
              <a:cs typeface="Arial" pitchFamily="34" charset="0"/>
            </a:endParaRPr>
          </a:p>
          <a:p>
            <a:pPr marL="457200" indent="-457200">
              <a:buClr>
                <a:schemeClr val="tx2"/>
              </a:buClr>
              <a:buSzPct val="100000"/>
              <a:buFont typeface="Arial" pitchFamily="34" charset="0"/>
              <a:buChar char="•"/>
            </a:pPr>
            <a:r>
              <a:rPr lang="ar-JO" b="0" dirty="0">
                <a:solidFill>
                  <a:schemeClr val="tx2"/>
                </a:solidFill>
                <a:latin typeface="Arial" pitchFamily="34" charset="0"/>
                <a:cs typeface="Arial" pitchFamily="34" charset="0"/>
              </a:rPr>
              <a:t>1999-2001</a:t>
            </a:r>
            <a:r>
              <a:rPr lang="ar-JO" b="0" dirty="0">
                <a:latin typeface="Arial" pitchFamily="34" charset="0"/>
                <a:cs typeface="Arial" pitchFamily="34" charset="0"/>
              </a:rPr>
              <a:t>: ركود في مواقع التواصل الاجتماعي وضعف الاقبال عليها.</a:t>
            </a:r>
          </a:p>
          <a:p>
            <a:pPr marL="457200" indent="-457200">
              <a:buFont typeface="Arial" panose="020B0604020202020204" pitchFamily="34" charset="0"/>
              <a:buChar char="•"/>
            </a:pPr>
            <a:endParaRPr lang="ar-JO" dirty="0"/>
          </a:p>
          <a:p>
            <a:pPr marL="457200" indent="-457200">
              <a:buFont typeface="Arial" panose="020B0604020202020204" pitchFamily="34" charset="0"/>
              <a:buChar char="•"/>
            </a:pPr>
            <a:endParaRPr lang="ar-JO" dirty="0"/>
          </a:p>
        </p:txBody>
      </p:sp>
      <p:sp>
        <p:nvSpPr>
          <p:cNvPr id="5" name="Slide Number Placeholder 4"/>
          <p:cNvSpPr>
            <a:spLocks noGrp="1"/>
          </p:cNvSpPr>
          <p:nvPr>
            <p:ph type="sldNum" sz="quarter" idx="12"/>
          </p:nvPr>
        </p:nvSpPr>
        <p:spPr/>
        <p:txBody>
          <a:bodyPr/>
          <a:lstStyle/>
          <a:p>
            <a:fld id="{A85E95EA-764A-438A-AB2D-615555310C78}" type="slidenum">
              <a:rPr lang="en-GB" smtClean="0"/>
              <a:pPr/>
              <a:t>4</a:t>
            </a:fld>
            <a:endParaRPr lang="en-GB"/>
          </a:p>
        </p:txBody>
      </p:sp>
    </p:spTree>
    <p:extLst>
      <p:ext uri="{BB962C8B-B14F-4D97-AF65-F5344CB8AC3E}">
        <p14:creationId xmlns:p14="http://schemas.microsoft.com/office/powerpoint/2010/main" val="1545453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JO" dirty="0"/>
              <a:t>تاريخ شبكات التواصل الاجتماعي</a:t>
            </a:r>
            <a:br>
              <a:rPr lang="ar-JO" dirty="0"/>
            </a:br>
            <a:r>
              <a:rPr lang="en-US" dirty="0"/>
              <a:t>the history of social networks</a:t>
            </a:r>
            <a:endParaRPr lang="ar-JO" dirty="0"/>
          </a:p>
        </p:txBody>
      </p:sp>
      <p:sp>
        <p:nvSpPr>
          <p:cNvPr id="4" name="Content Placeholder 3"/>
          <p:cNvSpPr>
            <a:spLocks noGrp="1"/>
          </p:cNvSpPr>
          <p:nvPr>
            <p:ph sz="half" idx="2"/>
          </p:nvPr>
        </p:nvSpPr>
        <p:spPr>
          <a:xfrm>
            <a:off x="762000" y="1574800"/>
            <a:ext cx="7315200" cy="4525963"/>
          </a:xfrm>
        </p:spPr>
        <p:txBody>
          <a:bodyPr>
            <a:normAutofit lnSpcReduction="10000"/>
          </a:bodyPr>
          <a:lstStyle/>
          <a:p>
            <a:pPr marL="342900" lvl="0" indent="-342900">
              <a:spcBef>
                <a:spcPts val="600"/>
              </a:spcBef>
              <a:buClr>
                <a:schemeClr val="tx2"/>
              </a:buClr>
              <a:buSzPct val="100000"/>
              <a:buFont typeface="Arial" panose="020B0604020202020204" pitchFamily="34" charset="0"/>
              <a:buChar char="•"/>
            </a:pPr>
            <a:r>
              <a:rPr lang="ar-JO" b="0" dirty="0">
                <a:solidFill>
                  <a:schemeClr val="tx2"/>
                </a:solidFill>
                <a:latin typeface="Arial" pitchFamily="34" charset="0"/>
                <a:cs typeface="Arial" pitchFamily="34" charset="0"/>
              </a:rPr>
              <a:t>2002</a:t>
            </a:r>
            <a:r>
              <a:rPr lang="ar-JO" b="0" dirty="0">
                <a:latin typeface="Arial" pitchFamily="34" charset="0"/>
                <a:cs typeface="Arial" pitchFamily="34" charset="0"/>
              </a:rPr>
              <a:t>: ظهرت مواقع مثل </a:t>
            </a:r>
            <a:r>
              <a:rPr lang="en-GB" u="sng" dirty="0">
                <a:solidFill>
                  <a:srgbClr val="0070C0"/>
                </a:solidFill>
                <a:latin typeface="Arial" pitchFamily="34" charset="0"/>
                <a:cs typeface="Arial" pitchFamily="34" charset="0"/>
              </a:rPr>
              <a:t>friendster.com</a:t>
            </a:r>
            <a:r>
              <a:rPr lang="ar-JO" b="0" dirty="0">
                <a:solidFill>
                  <a:srgbClr val="0070C0"/>
                </a:solidFill>
                <a:latin typeface="Arial" pitchFamily="34" charset="0"/>
                <a:cs typeface="Arial" pitchFamily="34" charset="0"/>
              </a:rPr>
              <a:t> </a:t>
            </a:r>
            <a:r>
              <a:rPr lang="ar-JO" b="0" dirty="0">
                <a:latin typeface="Arial" pitchFamily="34" charset="0"/>
                <a:cs typeface="Arial" pitchFamily="34" charset="0"/>
              </a:rPr>
              <a:t>وموقع التدوين</a:t>
            </a:r>
            <a:r>
              <a:rPr lang="en-US" b="0" dirty="0">
                <a:latin typeface="Arial" pitchFamily="34" charset="0"/>
                <a:cs typeface="Arial" pitchFamily="34" charset="0"/>
              </a:rPr>
              <a:t> </a:t>
            </a:r>
            <a:r>
              <a:rPr lang="en-GB" b="0" dirty="0">
                <a:latin typeface="Arial" pitchFamily="34" charset="0"/>
                <a:cs typeface="Arial" pitchFamily="34" charset="0"/>
              </a:rPr>
              <a:t>blogging </a:t>
            </a:r>
            <a:r>
              <a:rPr lang="ar-JO" b="0" dirty="0">
                <a:latin typeface="Arial" pitchFamily="34" charset="0"/>
                <a:cs typeface="Arial" pitchFamily="34" charset="0"/>
              </a:rPr>
              <a:t> </a:t>
            </a:r>
            <a:r>
              <a:rPr lang="en-GB" u="sng" dirty="0">
                <a:solidFill>
                  <a:srgbClr val="0070C0"/>
                </a:solidFill>
                <a:latin typeface="Arial" pitchFamily="34" charset="0"/>
                <a:cs typeface="Arial" pitchFamily="34" charset="0"/>
              </a:rPr>
              <a:t>skyrock.com</a:t>
            </a:r>
            <a:endParaRPr lang="ar-JO" u="sng" dirty="0">
              <a:solidFill>
                <a:srgbClr val="0070C0"/>
              </a:solidFill>
              <a:latin typeface="Arial" pitchFamily="34" charset="0"/>
              <a:cs typeface="Arial" pitchFamily="34" charset="0"/>
            </a:endParaRPr>
          </a:p>
          <a:p>
            <a:pPr marL="342900" lvl="0" indent="-342900">
              <a:spcBef>
                <a:spcPts val="600"/>
              </a:spcBef>
              <a:buClr>
                <a:schemeClr val="tx2"/>
              </a:buClr>
              <a:buSzPct val="100000"/>
              <a:buFont typeface="Arial" panose="020B0604020202020204" pitchFamily="34" charset="0"/>
              <a:buChar char="•"/>
            </a:pPr>
            <a:r>
              <a:rPr lang="ar-JO" b="0" dirty="0">
                <a:solidFill>
                  <a:schemeClr val="tx2"/>
                </a:solidFill>
                <a:latin typeface="Arial" pitchFamily="34" charset="0"/>
                <a:cs typeface="Arial" pitchFamily="34" charset="0"/>
              </a:rPr>
              <a:t>2003</a:t>
            </a:r>
            <a:r>
              <a:rPr lang="ar-JO" b="0" dirty="0">
                <a:latin typeface="Arial" pitchFamily="34" charset="0"/>
                <a:cs typeface="Arial" pitchFamily="34" charset="0"/>
              </a:rPr>
              <a:t>: أوائل مواقع التواصل المفتوحة الموقع الشهير </a:t>
            </a:r>
            <a:r>
              <a:rPr lang="en-GB" u="sng" dirty="0">
                <a:solidFill>
                  <a:srgbClr val="0070C0"/>
                </a:solidFill>
                <a:latin typeface="Arial" pitchFamily="34" charset="0"/>
                <a:cs typeface="Arial" pitchFamily="34" charset="0"/>
              </a:rPr>
              <a:t>Myspace.com</a:t>
            </a:r>
            <a:r>
              <a:rPr lang="ar-JO" b="0" dirty="0">
                <a:solidFill>
                  <a:srgbClr val="0070C0"/>
                </a:solidFill>
                <a:latin typeface="Arial" pitchFamily="34" charset="0"/>
                <a:cs typeface="Arial" pitchFamily="34" charset="0"/>
              </a:rPr>
              <a:t> </a:t>
            </a:r>
            <a:r>
              <a:rPr lang="ar-JO" b="0" dirty="0">
                <a:latin typeface="Arial" pitchFamily="34" charset="0"/>
                <a:cs typeface="Arial" pitchFamily="34" charset="0"/>
              </a:rPr>
              <a:t>وموقع </a:t>
            </a:r>
            <a:r>
              <a:rPr lang="en-GB" u="sng" dirty="0">
                <a:solidFill>
                  <a:srgbClr val="0070C0"/>
                </a:solidFill>
                <a:latin typeface="Arial" pitchFamily="34" charset="0"/>
                <a:cs typeface="Arial" pitchFamily="34" charset="0"/>
              </a:rPr>
              <a:t>linkedin.com</a:t>
            </a:r>
            <a:endParaRPr lang="ar-JO" u="sng" dirty="0">
              <a:solidFill>
                <a:srgbClr val="0070C0"/>
              </a:solidFill>
              <a:latin typeface="Arial" pitchFamily="34" charset="0"/>
              <a:cs typeface="Arial" pitchFamily="34" charset="0"/>
            </a:endParaRPr>
          </a:p>
          <a:p>
            <a:pPr marL="342900" lvl="0" indent="-342900">
              <a:spcBef>
                <a:spcPts val="600"/>
              </a:spcBef>
              <a:buClr>
                <a:schemeClr val="tx2"/>
              </a:buClr>
              <a:buSzPct val="100000"/>
              <a:buFont typeface="Arial" panose="020B0604020202020204" pitchFamily="34" charset="0"/>
              <a:buChar char="•"/>
            </a:pPr>
            <a:r>
              <a:rPr lang="ar-JO" b="0" dirty="0">
                <a:solidFill>
                  <a:schemeClr val="tx2"/>
                </a:solidFill>
                <a:latin typeface="Arial" pitchFamily="34" charset="0"/>
                <a:cs typeface="Arial" pitchFamily="34" charset="0"/>
              </a:rPr>
              <a:t>2004</a:t>
            </a:r>
            <a:r>
              <a:rPr lang="ar-JO" b="0" dirty="0">
                <a:latin typeface="Arial" pitchFamily="34" charset="0"/>
                <a:cs typeface="Arial" pitchFamily="34" charset="0"/>
              </a:rPr>
              <a:t>: القفزة الكبيرة في عالم التواصل الاجتماعي من خلال موقع </a:t>
            </a:r>
            <a:r>
              <a:rPr lang="en-GB" u="sng" dirty="0">
                <a:solidFill>
                  <a:srgbClr val="0070C0"/>
                </a:solidFill>
                <a:latin typeface="Arial" pitchFamily="34" charset="0"/>
                <a:cs typeface="Arial" pitchFamily="34" charset="0"/>
              </a:rPr>
              <a:t>Facebook.com</a:t>
            </a:r>
            <a:r>
              <a:rPr lang="ar-JO" b="0" dirty="0">
                <a:latin typeface="Arial" pitchFamily="34" charset="0"/>
                <a:cs typeface="Arial" pitchFamily="34" charset="0"/>
              </a:rPr>
              <a:t> والذي ظهر بصورة محلية ثم انتشر عالمياً في عام </a:t>
            </a:r>
            <a:r>
              <a:rPr lang="ar-JO" b="0" dirty="0">
                <a:solidFill>
                  <a:schemeClr val="tx2"/>
                </a:solidFill>
                <a:latin typeface="Arial" pitchFamily="34" charset="0"/>
                <a:cs typeface="Arial" pitchFamily="34" charset="0"/>
              </a:rPr>
              <a:t>2006</a:t>
            </a:r>
            <a:r>
              <a:rPr lang="ar-JO" b="0" dirty="0">
                <a:latin typeface="Arial" pitchFamily="34" charset="0"/>
                <a:cs typeface="Arial" pitchFamily="34" charset="0"/>
              </a:rPr>
              <a:t>.</a:t>
            </a:r>
          </a:p>
          <a:p>
            <a:pPr marL="342900" lvl="0" indent="-342900">
              <a:spcBef>
                <a:spcPts val="600"/>
              </a:spcBef>
              <a:buClr>
                <a:schemeClr val="tx2"/>
              </a:buClr>
              <a:buSzPct val="100000"/>
              <a:buFont typeface="Arial" panose="020B0604020202020204" pitchFamily="34" charset="0"/>
              <a:buChar char="•"/>
            </a:pPr>
            <a:r>
              <a:rPr lang="ar-JO" b="0" dirty="0">
                <a:solidFill>
                  <a:schemeClr val="tx2"/>
                </a:solidFill>
                <a:latin typeface="Arial" pitchFamily="34" charset="0"/>
                <a:cs typeface="Arial" pitchFamily="34" charset="0"/>
              </a:rPr>
              <a:t>2005</a:t>
            </a:r>
            <a:r>
              <a:rPr lang="ar-JO" b="0" dirty="0">
                <a:latin typeface="Arial" pitchFamily="34" charset="0"/>
                <a:cs typeface="Arial" pitchFamily="34" charset="0"/>
              </a:rPr>
              <a:t>: تم تأسيس موقع </a:t>
            </a:r>
            <a:r>
              <a:rPr lang="en-US" u="sng" dirty="0">
                <a:solidFill>
                  <a:srgbClr val="0070C0"/>
                </a:solidFill>
                <a:latin typeface="Arial" pitchFamily="34" charset="0"/>
                <a:cs typeface="Arial" pitchFamily="34" charset="0"/>
              </a:rPr>
              <a:t>youtube.com</a:t>
            </a:r>
            <a:r>
              <a:rPr lang="ar-JO" u="sng" dirty="0">
                <a:solidFill>
                  <a:srgbClr val="0070C0"/>
                </a:solidFill>
                <a:latin typeface="Arial" pitchFamily="34" charset="0"/>
                <a:cs typeface="Arial" pitchFamily="34" charset="0"/>
              </a:rPr>
              <a:t> </a:t>
            </a:r>
            <a:r>
              <a:rPr lang="ar-JO" b="0" dirty="0"/>
              <a:t>من قبل ثلاث موظفين سابقين من شركة باي بال.</a:t>
            </a:r>
            <a:endParaRPr lang="ar-JO" b="0" dirty="0">
              <a:latin typeface="Arial" pitchFamily="34" charset="0"/>
              <a:cs typeface="Arial" pitchFamily="34" charset="0"/>
            </a:endParaRPr>
          </a:p>
          <a:p>
            <a:pPr marL="342900" lvl="0" indent="-342900">
              <a:spcBef>
                <a:spcPts val="600"/>
              </a:spcBef>
              <a:buClr>
                <a:schemeClr val="tx2"/>
              </a:buClr>
              <a:buSzPct val="100000"/>
              <a:buFont typeface="Arial" panose="020B0604020202020204" pitchFamily="34" charset="0"/>
              <a:buChar char="•"/>
            </a:pPr>
            <a:r>
              <a:rPr lang="ar-JO" b="0" dirty="0">
                <a:solidFill>
                  <a:schemeClr val="tx2"/>
                </a:solidFill>
                <a:latin typeface="Arial" pitchFamily="34" charset="0"/>
                <a:cs typeface="Arial" pitchFamily="34" charset="0"/>
              </a:rPr>
              <a:t>2006</a:t>
            </a:r>
            <a:r>
              <a:rPr lang="ar-JO" b="0" dirty="0">
                <a:latin typeface="Arial" pitchFamily="34" charset="0"/>
                <a:cs typeface="Arial" pitchFamily="34" charset="0"/>
              </a:rPr>
              <a:t>: </a:t>
            </a:r>
            <a:r>
              <a:rPr lang="ar-JO" b="0" dirty="0"/>
              <a:t>تم شراء </a:t>
            </a:r>
            <a:r>
              <a:rPr lang="en-US" u="sng" dirty="0">
                <a:solidFill>
                  <a:srgbClr val="0070C0"/>
                </a:solidFill>
                <a:latin typeface="Arial" pitchFamily="34" charset="0"/>
                <a:cs typeface="Arial" pitchFamily="34" charset="0"/>
              </a:rPr>
              <a:t>youtube.com</a:t>
            </a:r>
            <a:r>
              <a:rPr lang="ar-JO" dirty="0">
                <a:solidFill>
                  <a:srgbClr val="0070C0"/>
                </a:solidFill>
                <a:latin typeface="Arial" pitchFamily="34" charset="0"/>
                <a:cs typeface="Arial" pitchFamily="34" charset="0"/>
              </a:rPr>
              <a:t> </a:t>
            </a:r>
            <a:r>
              <a:rPr lang="ar-JO" b="0" dirty="0"/>
              <a:t>من قبل جوجل و</a:t>
            </a:r>
            <a:r>
              <a:rPr lang="ar-JO" b="0" dirty="0">
                <a:latin typeface="Arial" pitchFamily="34" charset="0"/>
                <a:cs typeface="Arial" pitchFamily="34" charset="0"/>
              </a:rPr>
              <a:t>ظهر موقع</a:t>
            </a:r>
            <a:r>
              <a:rPr lang="ar-JO" b="0" dirty="0">
                <a:solidFill>
                  <a:srgbClr val="0070C0"/>
                </a:solidFill>
                <a:latin typeface="Arial" pitchFamily="34" charset="0"/>
                <a:cs typeface="Arial" pitchFamily="34" charset="0"/>
              </a:rPr>
              <a:t> </a:t>
            </a:r>
            <a:r>
              <a:rPr lang="en-US" u="sng" dirty="0">
                <a:solidFill>
                  <a:srgbClr val="0070C0"/>
                </a:solidFill>
                <a:latin typeface="Arial" pitchFamily="34" charset="0"/>
                <a:cs typeface="Arial" pitchFamily="34" charset="0"/>
              </a:rPr>
              <a:t>twitter.com</a:t>
            </a:r>
            <a:r>
              <a:rPr lang="en-US" u="sng" dirty="0">
                <a:latin typeface="Arial" pitchFamily="34" charset="0"/>
                <a:cs typeface="Arial" pitchFamily="34" charset="0"/>
              </a:rPr>
              <a:t> </a:t>
            </a:r>
            <a:r>
              <a:rPr lang="ar-JO" b="0" dirty="0">
                <a:latin typeface="Arial" pitchFamily="34" charset="0"/>
                <a:cs typeface="Arial" pitchFamily="34" charset="0"/>
              </a:rPr>
              <a:t> الشهير. وفي نفس السنة عرضت شركة </a:t>
            </a:r>
            <a:r>
              <a:rPr lang="en-US" b="0" dirty="0">
                <a:latin typeface="Arial" pitchFamily="34" charset="0"/>
                <a:cs typeface="Arial" pitchFamily="34" charset="0"/>
              </a:rPr>
              <a:t>Yahoo </a:t>
            </a:r>
            <a:r>
              <a:rPr lang="ar-JO" b="0" dirty="0">
                <a:latin typeface="Arial" pitchFamily="34" charset="0"/>
                <a:cs typeface="Arial" pitchFamily="34" charset="0"/>
              </a:rPr>
              <a:t> على مؤسس موقع </a:t>
            </a:r>
            <a:r>
              <a:rPr lang="en-US" b="0" dirty="0">
                <a:latin typeface="Arial" pitchFamily="34" charset="0"/>
                <a:cs typeface="Arial" pitchFamily="34" charset="0"/>
              </a:rPr>
              <a:t>Facebook</a:t>
            </a:r>
            <a:r>
              <a:rPr lang="ar-JO" b="0" dirty="0">
                <a:latin typeface="Arial" pitchFamily="34" charset="0"/>
                <a:cs typeface="Arial" pitchFamily="34" charset="0"/>
              </a:rPr>
              <a:t> شراء الموقع بمبلغ 1 بليون دولار ولم تتم الموافقة.</a:t>
            </a:r>
          </a:p>
          <a:p>
            <a:pPr marL="342900" lvl="0" indent="-342900">
              <a:spcBef>
                <a:spcPts val="600"/>
              </a:spcBef>
              <a:buClr>
                <a:schemeClr val="tx2"/>
              </a:buClr>
              <a:buSzPct val="100000"/>
              <a:buFont typeface="Arial" panose="020B0604020202020204" pitchFamily="34" charset="0"/>
              <a:buChar char="•"/>
            </a:pPr>
            <a:r>
              <a:rPr lang="ar-JO" b="0" dirty="0">
                <a:solidFill>
                  <a:schemeClr val="tx2"/>
                </a:solidFill>
                <a:latin typeface="Arial" pitchFamily="34" charset="0"/>
                <a:cs typeface="Arial" pitchFamily="34" charset="0"/>
              </a:rPr>
              <a:t>2006 - لغاية الان</a:t>
            </a:r>
            <a:r>
              <a:rPr lang="ar-JO" b="0" dirty="0">
                <a:latin typeface="Arial" pitchFamily="34" charset="0"/>
                <a:cs typeface="Arial" pitchFamily="34" charset="0"/>
              </a:rPr>
              <a:t>: ما تزال مواقع التواصل الاجتماعي تتطور وتتنافس فيما بينها من أجل تحقيق أعلى الأرباح وزيادة عدد مستخدميها قدر الامكان.</a:t>
            </a:r>
          </a:p>
          <a:p>
            <a:pPr marL="457200" indent="-457200">
              <a:buFont typeface="Arial" panose="020B0604020202020204" pitchFamily="34" charset="0"/>
              <a:buChar char="•"/>
            </a:pPr>
            <a:endParaRPr lang="ar-JO" dirty="0"/>
          </a:p>
          <a:p>
            <a:pPr marL="457200" indent="-457200">
              <a:buFont typeface="Arial" panose="020B0604020202020204" pitchFamily="34" charset="0"/>
              <a:buChar char="•"/>
            </a:pPr>
            <a:endParaRPr lang="ar-JO" dirty="0"/>
          </a:p>
        </p:txBody>
      </p:sp>
      <p:sp>
        <p:nvSpPr>
          <p:cNvPr id="5" name="Slide Number Placeholder 4"/>
          <p:cNvSpPr>
            <a:spLocks noGrp="1"/>
          </p:cNvSpPr>
          <p:nvPr>
            <p:ph type="sldNum" sz="quarter" idx="12"/>
          </p:nvPr>
        </p:nvSpPr>
        <p:spPr/>
        <p:txBody>
          <a:bodyPr/>
          <a:lstStyle/>
          <a:p>
            <a:fld id="{A85E95EA-764A-438A-AB2D-615555310C78}" type="slidenum">
              <a:rPr lang="en-GB" smtClean="0"/>
              <a:pPr/>
              <a:t>5</a:t>
            </a:fld>
            <a:endParaRPr lang="en-GB"/>
          </a:p>
        </p:txBody>
      </p:sp>
    </p:spTree>
    <p:extLst>
      <p:ext uri="{BB962C8B-B14F-4D97-AF65-F5344CB8AC3E}">
        <p14:creationId xmlns:p14="http://schemas.microsoft.com/office/powerpoint/2010/main" val="2314862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سؤال للنقاش الحر</a:t>
            </a:r>
          </a:p>
        </p:txBody>
      </p:sp>
      <p:sp>
        <p:nvSpPr>
          <p:cNvPr id="3" name="Content Placeholder 2"/>
          <p:cNvSpPr>
            <a:spLocks noGrp="1"/>
          </p:cNvSpPr>
          <p:nvPr>
            <p:ph idx="1"/>
          </p:nvPr>
        </p:nvSpPr>
        <p:spPr/>
        <p:txBody>
          <a:bodyPr/>
          <a:lstStyle/>
          <a:p>
            <a:r>
              <a:rPr lang="ar-JO" dirty="0">
                <a:latin typeface="Arial" pitchFamily="34" charset="0"/>
                <a:cs typeface="Arial" pitchFamily="34" charset="0"/>
              </a:rPr>
              <a:t>ماذا تتوقع لمستقبل شبكات التواصل الاجتماعي؟</a:t>
            </a:r>
            <a:endParaRPr lang="en-GB" dirty="0">
              <a:latin typeface="Arial" pitchFamily="34" charset="0"/>
              <a:cs typeface="Arial" pitchFamily="34" charset="0"/>
            </a:endParaRPr>
          </a:p>
          <a:p>
            <a:endParaRPr lang="ar-JO"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6</a:t>
            </a:fld>
            <a:endParaRPr lang="en-GB" dirty="0"/>
          </a:p>
        </p:txBody>
      </p:sp>
      <p:pic>
        <p:nvPicPr>
          <p:cNvPr id="7" name="Picture 6" descr="4.jpg"/>
          <p:cNvPicPr>
            <a:picLocks noChangeAspect="1"/>
          </p:cNvPicPr>
          <p:nvPr/>
        </p:nvPicPr>
        <p:blipFill>
          <a:blip r:embed="rId2" cstate="print"/>
          <a:stretch>
            <a:fillRect/>
          </a:stretch>
        </p:blipFill>
        <p:spPr>
          <a:xfrm>
            <a:off x="1676400" y="2209800"/>
            <a:ext cx="5867400" cy="4217195"/>
          </a:xfrm>
          <a:prstGeom prst="rect">
            <a:avLst/>
          </a:prstGeom>
          <a:ln>
            <a:noFill/>
          </a:ln>
          <a:effectLst>
            <a:softEdge rad="112500"/>
          </a:effectLst>
        </p:spPr>
      </p:pic>
    </p:spTree>
    <p:extLst>
      <p:ext uri="{BB962C8B-B14F-4D97-AF65-F5344CB8AC3E}">
        <p14:creationId xmlns:p14="http://schemas.microsoft.com/office/powerpoint/2010/main" val="1919560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انواع شبكات التواصل الاجتماعي</a:t>
            </a:r>
            <a:endParaRPr lang="en-US" dirty="0"/>
          </a:p>
        </p:txBody>
      </p:sp>
      <p:sp>
        <p:nvSpPr>
          <p:cNvPr id="3" name="Content Placeholder 2"/>
          <p:cNvSpPr>
            <a:spLocks noGrp="1"/>
          </p:cNvSpPr>
          <p:nvPr>
            <p:ph idx="1"/>
          </p:nvPr>
        </p:nvSpPr>
        <p:spPr/>
        <p:txBody>
          <a:bodyPr/>
          <a:lstStyle/>
          <a:p>
            <a:r>
              <a:rPr lang="ar-JO" dirty="0">
                <a:latin typeface="Arial" pitchFamily="34" charset="0"/>
                <a:cs typeface="Arial" pitchFamily="34" charset="0"/>
              </a:rPr>
              <a:t>هناك عدة تصنيفات لمواقع التواصل الاجتماعي بحيث تصنف حسب الوظيفة او المهمة التي تؤديها وحسب التوجه للأفراد المشتركين فيها. يمكن تصنيف المواقع بناءاً على</a:t>
            </a:r>
            <a:r>
              <a:rPr lang="en-US" dirty="0">
                <a:latin typeface="Arial" pitchFamily="34" charset="0"/>
                <a:cs typeface="Arial" pitchFamily="34" charset="0"/>
              </a:rPr>
              <a:t>:</a:t>
            </a:r>
            <a:r>
              <a:rPr lang="ar-JO" dirty="0">
                <a:latin typeface="Arial" pitchFamily="34" charset="0"/>
                <a:cs typeface="Arial" pitchFamily="34" charset="0"/>
              </a:rPr>
              <a:t> </a:t>
            </a:r>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7</a:t>
            </a:fld>
            <a:endParaRPr lang="en-GB" dirty="0"/>
          </a:p>
        </p:txBody>
      </p:sp>
      <p:graphicFrame>
        <p:nvGraphicFramePr>
          <p:cNvPr id="5" name="Diagram 4"/>
          <p:cNvGraphicFramePr/>
          <p:nvPr>
            <p:extLst>
              <p:ext uri="{D42A27DB-BD31-4B8C-83A1-F6EECF244321}">
                <p14:modId xmlns:p14="http://schemas.microsoft.com/office/powerpoint/2010/main" val="1796300249"/>
              </p:ext>
            </p:extLst>
          </p:nvPr>
        </p:nvGraphicFramePr>
        <p:xfrm>
          <a:off x="762000" y="2438400"/>
          <a:ext cx="72390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2853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3200" dirty="0"/>
              <a:t>أنواع شبكات التواصل الاجتماعي</a:t>
            </a:r>
            <a:endParaRPr lang="en-US" dirty="0"/>
          </a:p>
        </p:txBody>
      </p:sp>
      <p:sp>
        <p:nvSpPr>
          <p:cNvPr id="3" name="Content Placeholder 2"/>
          <p:cNvSpPr>
            <a:spLocks noGrp="1"/>
          </p:cNvSpPr>
          <p:nvPr>
            <p:ph idx="1"/>
          </p:nvPr>
        </p:nvSpPr>
        <p:spPr/>
        <p:txBody>
          <a:bodyPr>
            <a:normAutofit/>
          </a:bodyPr>
          <a:lstStyle/>
          <a:p>
            <a:r>
              <a:rPr lang="ar-JO" u="sng" dirty="0"/>
              <a:t>أولاً: الاتصالات وايجاد المعلومات:</a:t>
            </a:r>
          </a:p>
          <a:p>
            <a:pPr marL="457200" indent="-457200">
              <a:buClr>
                <a:schemeClr val="tx2"/>
              </a:buClr>
              <a:buFont typeface="+mj-lt"/>
              <a:buAutoNum type="arabicPeriod"/>
            </a:pPr>
            <a:r>
              <a:rPr lang="ar-EG" b="0" dirty="0">
                <a:solidFill>
                  <a:schemeClr val="tx2"/>
                </a:solidFill>
                <a:latin typeface="Arial" pitchFamily="34" charset="0"/>
                <a:cs typeface="Arial" pitchFamily="34" charset="0"/>
              </a:rPr>
              <a:t>المدونات</a:t>
            </a:r>
            <a:r>
              <a:rPr lang="en-US" b="0" dirty="0">
                <a:latin typeface="Arial" pitchFamily="34" charset="0"/>
                <a:cs typeface="Arial" pitchFamily="34" charset="0"/>
              </a:rPr>
              <a:t>:</a:t>
            </a:r>
            <a:r>
              <a:rPr lang="ar-JO" b="0" dirty="0">
                <a:latin typeface="Arial" pitchFamily="34" charset="0"/>
                <a:cs typeface="Arial" pitchFamily="34" charset="0"/>
              </a:rPr>
              <a:t> صفحات يعرض فيها الأفراد ارائهم وينشرونها فيما بينهم. قد تكون مختصة بشيء عام او مدونات شخصية. </a:t>
            </a:r>
            <a:r>
              <a:rPr lang="ar-JO" b="0" dirty="0" smtClean="0">
                <a:latin typeface="Arial" pitchFamily="34" charset="0"/>
                <a:cs typeface="Arial" pitchFamily="34" charset="0"/>
              </a:rPr>
              <a:t>أشهر </a:t>
            </a:r>
            <a:r>
              <a:rPr lang="ar-JO" b="0" dirty="0">
                <a:latin typeface="Arial" pitchFamily="34" charset="0"/>
                <a:cs typeface="Arial" pitchFamily="34" charset="0"/>
              </a:rPr>
              <a:t>هذه المواقع </a:t>
            </a:r>
            <a:r>
              <a:rPr lang="en-US" u="sng" dirty="0" smtClean="0">
                <a:solidFill>
                  <a:srgbClr val="0070C0"/>
                </a:solidFill>
                <a:latin typeface="Arial" pitchFamily="34" charset="0"/>
                <a:cs typeface="Arial" pitchFamily="34" charset="0"/>
              </a:rPr>
              <a:t>Blogger</a:t>
            </a:r>
            <a:r>
              <a:rPr lang="en-US" b="0" dirty="0">
                <a:solidFill>
                  <a:srgbClr val="0070C0"/>
                </a:solidFill>
                <a:latin typeface="Arial" pitchFamily="34" charset="0"/>
                <a:cs typeface="Arial" pitchFamily="34" charset="0"/>
              </a:rPr>
              <a:t>, </a:t>
            </a:r>
            <a:r>
              <a:rPr lang="en-US" u="sng" dirty="0" smtClean="0">
                <a:solidFill>
                  <a:srgbClr val="0070C0"/>
                </a:solidFill>
                <a:latin typeface="Arial" pitchFamily="34" charset="0"/>
                <a:cs typeface="Arial" pitchFamily="34" charset="0"/>
              </a:rPr>
              <a:t>WordPress</a:t>
            </a:r>
            <a:r>
              <a:rPr lang="en-US" b="0" dirty="0">
                <a:solidFill>
                  <a:srgbClr val="0070C0"/>
                </a:solidFill>
                <a:latin typeface="Arial" pitchFamily="34" charset="0"/>
                <a:cs typeface="Arial" pitchFamily="34" charset="0"/>
              </a:rPr>
              <a:t>, </a:t>
            </a:r>
            <a:endParaRPr lang="ar-JO" b="0" dirty="0" smtClean="0">
              <a:solidFill>
                <a:srgbClr val="0070C0"/>
              </a:solidFill>
              <a:latin typeface="Arial" pitchFamily="34" charset="0"/>
              <a:cs typeface="Arial" pitchFamily="34" charset="0"/>
            </a:endParaRPr>
          </a:p>
          <a:p>
            <a:pPr marL="457200" indent="-457200">
              <a:buClr>
                <a:schemeClr val="tx2"/>
              </a:buClr>
              <a:buFont typeface="+mj-lt"/>
              <a:buAutoNum type="arabicPeriod" startAt="2"/>
            </a:pPr>
            <a:r>
              <a:rPr lang="ar-EG" b="0" dirty="0" smtClean="0">
                <a:solidFill>
                  <a:schemeClr val="tx2"/>
                </a:solidFill>
                <a:latin typeface="Arial" pitchFamily="34" charset="0"/>
                <a:cs typeface="Arial" pitchFamily="34" charset="0"/>
              </a:rPr>
              <a:t>المدونات الجزئية</a:t>
            </a:r>
            <a:r>
              <a:rPr lang="en-US" b="0" dirty="0" smtClean="0">
                <a:solidFill>
                  <a:schemeClr val="tx2"/>
                </a:solidFill>
                <a:latin typeface="Arial" pitchFamily="34" charset="0"/>
                <a:cs typeface="Arial" pitchFamily="34" charset="0"/>
              </a:rPr>
              <a:t>:</a:t>
            </a:r>
            <a:r>
              <a:rPr lang="ar-JO" b="0" dirty="0" smtClean="0">
                <a:solidFill>
                  <a:schemeClr val="tx2"/>
                </a:solidFill>
                <a:latin typeface="Arial" pitchFamily="34" charset="0"/>
                <a:cs typeface="Arial" pitchFamily="34" charset="0"/>
              </a:rPr>
              <a:t> </a:t>
            </a:r>
            <a:r>
              <a:rPr lang="ar-JO" b="0" dirty="0" smtClean="0">
                <a:latin typeface="Arial" pitchFamily="34" charset="0"/>
                <a:cs typeface="Arial" pitchFamily="34" charset="0"/>
              </a:rPr>
              <a:t>شكل مصغر عن المدونات العادية تتيح تبادل المعلومات بشكل اصغر واسرع. أمثلة عليها مواقع</a:t>
            </a:r>
            <a:r>
              <a:rPr lang="ar-JO" b="0" dirty="0" smtClean="0">
                <a:solidFill>
                  <a:srgbClr val="0070C0"/>
                </a:solidFill>
                <a:latin typeface="Arial" pitchFamily="34" charset="0"/>
                <a:cs typeface="Arial" pitchFamily="34" charset="0"/>
              </a:rPr>
              <a:t>: </a:t>
            </a:r>
            <a:r>
              <a:rPr lang="en-GB" b="0" dirty="0" smtClean="0">
                <a:solidFill>
                  <a:srgbClr val="0070C0"/>
                </a:solidFill>
                <a:latin typeface="Arial" pitchFamily="34" charset="0"/>
                <a:cs typeface="Arial" pitchFamily="34" charset="0"/>
              </a:rPr>
              <a:t>Tumblr, </a:t>
            </a:r>
            <a:r>
              <a:rPr lang="en-GB" u="sng" dirty="0" smtClean="0">
                <a:solidFill>
                  <a:srgbClr val="0070C0"/>
                </a:solidFill>
                <a:latin typeface="Arial" pitchFamily="34" charset="0"/>
                <a:cs typeface="Arial" pitchFamily="34" charset="0"/>
              </a:rPr>
              <a:t>Twitter</a:t>
            </a:r>
            <a:r>
              <a:rPr lang="en-GB" b="0" dirty="0" smtClean="0">
                <a:solidFill>
                  <a:srgbClr val="0070C0"/>
                </a:solidFill>
                <a:latin typeface="Arial" pitchFamily="34" charset="0"/>
                <a:cs typeface="Arial" pitchFamily="34" charset="0"/>
              </a:rPr>
              <a:t>, </a:t>
            </a:r>
            <a:r>
              <a:rPr lang="en-GB" u="sng" dirty="0" smtClean="0">
                <a:solidFill>
                  <a:srgbClr val="0070C0"/>
                </a:solidFill>
                <a:latin typeface="Arial" pitchFamily="34" charset="0"/>
                <a:cs typeface="Arial" pitchFamily="34" charset="0"/>
              </a:rPr>
              <a:t>Google Buzz</a:t>
            </a:r>
            <a:endParaRPr lang="ar-JO" u="sng" dirty="0" smtClean="0">
              <a:solidFill>
                <a:srgbClr val="0070C0"/>
              </a:solidFill>
              <a:latin typeface="Arial" pitchFamily="34" charset="0"/>
              <a:cs typeface="Arial" pitchFamily="34" charset="0"/>
            </a:endParaRPr>
          </a:p>
          <a:p>
            <a:pPr marL="457200" indent="-457200">
              <a:buClr>
                <a:schemeClr val="tx2"/>
              </a:buClr>
              <a:buFont typeface="+mj-lt"/>
              <a:buAutoNum type="arabicPeriod" startAt="3"/>
            </a:pPr>
            <a:r>
              <a:rPr lang="ar-EG" b="0" dirty="0" smtClean="0">
                <a:solidFill>
                  <a:schemeClr val="tx2"/>
                </a:solidFill>
                <a:latin typeface="Arial" pitchFamily="34" charset="0"/>
                <a:cs typeface="Arial" pitchFamily="34" charset="0"/>
              </a:rPr>
              <a:t>خدمات </a:t>
            </a:r>
            <a:r>
              <a:rPr lang="ar-EG" b="0" dirty="0">
                <a:solidFill>
                  <a:schemeClr val="tx2"/>
                </a:solidFill>
                <a:latin typeface="Arial" pitchFamily="34" charset="0"/>
                <a:cs typeface="Arial" pitchFamily="34" charset="0"/>
              </a:rPr>
              <a:t>تحديد المواقع الجغرافية</a:t>
            </a:r>
            <a:r>
              <a:rPr lang="ar-JO" b="0" dirty="0">
                <a:latin typeface="Arial" pitchFamily="34" charset="0"/>
                <a:cs typeface="Arial" pitchFamily="34" charset="0"/>
              </a:rPr>
              <a:t>: هذه</a:t>
            </a:r>
            <a:r>
              <a:rPr lang="ar-EG" b="0" dirty="0">
                <a:latin typeface="Arial" pitchFamily="34" charset="0"/>
                <a:cs typeface="Arial" pitchFamily="34" charset="0"/>
              </a:rPr>
              <a:t> الخدمة تمكن المستخدم من تحديد موقعه الجغرافي كما تتميز هذه الخدمة بتقديم معلومات عن الموقع قد تكون مفيدة مثل أرقام الاتصال</a:t>
            </a:r>
            <a:r>
              <a:rPr lang="ar-JO" b="0" dirty="0">
                <a:latin typeface="Arial" pitchFamily="34" charset="0"/>
                <a:cs typeface="Arial" pitchFamily="34" charset="0"/>
              </a:rPr>
              <a:t> </a:t>
            </a:r>
            <a:r>
              <a:rPr lang="ar-EG" b="0" dirty="0" smtClean="0">
                <a:latin typeface="Arial" pitchFamily="34" charset="0"/>
                <a:cs typeface="Arial" pitchFamily="34" charset="0"/>
              </a:rPr>
              <a:t>مثل</a:t>
            </a:r>
            <a:r>
              <a:rPr lang="ar-EG" b="0" dirty="0">
                <a:latin typeface="Arial" pitchFamily="34" charset="0"/>
                <a:cs typeface="Arial" pitchFamily="34" charset="0"/>
              </a:rPr>
              <a:t>:</a:t>
            </a:r>
            <a:r>
              <a:rPr lang="ar-JO" b="0" dirty="0">
                <a:latin typeface="Arial" pitchFamily="34" charset="0"/>
                <a:cs typeface="Arial" pitchFamily="34" charset="0"/>
              </a:rPr>
              <a:t> </a:t>
            </a:r>
            <a:r>
              <a:rPr lang="ar-EG" b="0" dirty="0">
                <a:solidFill>
                  <a:srgbClr val="0070C0"/>
                </a:solidFill>
                <a:latin typeface="Arial" pitchFamily="34" charset="0"/>
                <a:cs typeface="Arial" pitchFamily="34" charset="0"/>
              </a:rPr>
              <a:t>‏</a:t>
            </a:r>
            <a:r>
              <a:rPr lang="en-GB" u="sng" dirty="0">
                <a:solidFill>
                  <a:srgbClr val="0070C0"/>
                </a:solidFill>
                <a:latin typeface="Arial" pitchFamily="34" charset="0"/>
                <a:cs typeface="Arial" pitchFamily="34" charset="0"/>
              </a:rPr>
              <a:t>Foursquare</a:t>
            </a:r>
            <a:r>
              <a:rPr lang="en-GB" b="0" dirty="0" smtClean="0">
                <a:solidFill>
                  <a:srgbClr val="0070C0"/>
                </a:solidFill>
                <a:latin typeface="Arial" pitchFamily="34" charset="0"/>
                <a:cs typeface="Arial" pitchFamily="34" charset="0"/>
              </a:rPr>
              <a:t>, </a:t>
            </a:r>
            <a:r>
              <a:rPr lang="en-GB" u="sng" dirty="0">
                <a:solidFill>
                  <a:srgbClr val="0070C0"/>
                </a:solidFill>
                <a:latin typeface="Arial" pitchFamily="34" charset="0"/>
                <a:cs typeface="Arial" pitchFamily="34" charset="0"/>
              </a:rPr>
              <a:t>Facebook places</a:t>
            </a:r>
            <a:endParaRPr lang="ar-JO" b="0" dirty="0">
              <a:solidFill>
                <a:srgbClr val="0070C0"/>
              </a:solidFill>
              <a:latin typeface="Arial" pitchFamily="34" charset="0"/>
              <a:cs typeface="Arial" pitchFamily="34" charset="0"/>
            </a:endParaRPr>
          </a:p>
          <a:p>
            <a:endParaRPr lang="ar-JO" dirty="0"/>
          </a:p>
          <a:p>
            <a:pPr marL="457200" indent="-457200">
              <a:buClr>
                <a:schemeClr val="tx2"/>
              </a:buClr>
              <a:buFont typeface="+mj-lt"/>
              <a:buAutoNum type="arabicPeriod"/>
            </a:pPr>
            <a:endParaRPr lang="en-GB" b="0" dirty="0">
              <a:solidFill>
                <a:srgbClr val="0070C0"/>
              </a:solidFill>
              <a:latin typeface="Arial" pitchFamily="34" charset="0"/>
              <a:cs typeface="Arial" pitchFamily="34" charset="0"/>
            </a:endParaRPr>
          </a:p>
          <a:p>
            <a:endParaRPr lang="ar-JO" u="sng" dirty="0"/>
          </a:p>
          <a:p>
            <a:endParaRPr lang="ar-JO" b="0" i="1" dirty="0">
              <a:latin typeface="Arial" pitchFamily="34" charset="0"/>
              <a:cs typeface="Arial" pitchFamily="34" charset="0"/>
            </a:endParaRPr>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8</a:t>
            </a:fld>
            <a:endParaRPr lang="en-GB" dirty="0"/>
          </a:p>
        </p:txBody>
      </p:sp>
    </p:spTree>
    <p:extLst>
      <p:ext uri="{BB962C8B-B14F-4D97-AF65-F5344CB8AC3E}">
        <p14:creationId xmlns:p14="http://schemas.microsoft.com/office/powerpoint/2010/main" val="923381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3200" dirty="0"/>
              <a:t>أنواع شبكات التواصل الاجتماعي</a:t>
            </a:r>
            <a:endParaRPr lang="en-US" dirty="0"/>
          </a:p>
        </p:txBody>
      </p:sp>
      <p:sp>
        <p:nvSpPr>
          <p:cNvPr id="3" name="Content Placeholder 2"/>
          <p:cNvSpPr>
            <a:spLocks noGrp="1"/>
          </p:cNvSpPr>
          <p:nvPr>
            <p:ph idx="1"/>
          </p:nvPr>
        </p:nvSpPr>
        <p:spPr/>
        <p:txBody>
          <a:bodyPr>
            <a:normAutofit lnSpcReduction="10000"/>
          </a:bodyPr>
          <a:lstStyle/>
          <a:p>
            <a:r>
              <a:rPr lang="ar-JO" u="sng" dirty="0"/>
              <a:t>أولاً: الاتصالات وايجاد المعلومات:</a:t>
            </a:r>
          </a:p>
          <a:p>
            <a:pPr marL="457200" indent="-457200">
              <a:lnSpc>
                <a:spcPct val="90000"/>
              </a:lnSpc>
              <a:buClr>
                <a:schemeClr val="tx2"/>
              </a:buClr>
              <a:buFont typeface="+mj-lt"/>
              <a:buAutoNum type="arabicPeriod" startAt="4"/>
            </a:pPr>
            <a:r>
              <a:rPr lang="ar-EG" b="0" dirty="0">
                <a:solidFill>
                  <a:schemeClr val="tx2"/>
                </a:solidFill>
                <a:latin typeface="Arial" pitchFamily="34" charset="0"/>
                <a:cs typeface="Arial" pitchFamily="34" charset="0"/>
              </a:rPr>
              <a:t>مواقع الترابط الشبكي الاجتماعي</a:t>
            </a:r>
            <a:r>
              <a:rPr lang="en-US" b="0" dirty="0">
                <a:solidFill>
                  <a:schemeClr val="tx2"/>
                </a:solidFill>
                <a:latin typeface="Arial" pitchFamily="34" charset="0"/>
                <a:cs typeface="Arial" pitchFamily="34" charset="0"/>
              </a:rPr>
              <a:t>: </a:t>
            </a:r>
            <a:r>
              <a:rPr lang="ar-JO" b="0" dirty="0">
                <a:solidFill>
                  <a:srgbClr val="3F3F3F"/>
                </a:solidFill>
                <a:latin typeface="Arial" pitchFamily="34" charset="0"/>
                <a:cs typeface="Arial" pitchFamily="34" charset="0"/>
              </a:rPr>
              <a:t>مواقع الاتصال المباشر بين الأعضاء الذين يتشاركون اهتمامات وتوجهات او حتى اماكن دراسة متشابهة. وتتيح للأعضاء امكانية البحث عن شركاء جدد او </a:t>
            </a:r>
            <a:r>
              <a:rPr lang="ar-EG" b="0" dirty="0">
                <a:solidFill>
                  <a:srgbClr val="3F3F3F"/>
                </a:solidFill>
                <a:latin typeface="Arial" pitchFamily="34" charset="0"/>
                <a:cs typeface="Arial" pitchFamily="34" charset="0"/>
              </a:rPr>
              <a:t>عن عمل جديد أو حتى التعرف على كل ما هو جديد في حياة من تعرف من دون الحاجة </a:t>
            </a:r>
            <a:r>
              <a:rPr lang="en-US" b="0" dirty="0">
                <a:solidFill>
                  <a:srgbClr val="3F3F3F"/>
                </a:solidFill>
                <a:latin typeface="Arial" pitchFamily="34" charset="0"/>
                <a:cs typeface="Arial" pitchFamily="34" charset="0"/>
              </a:rPr>
              <a:t> </a:t>
            </a:r>
            <a:r>
              <a:rPr lang="ar-EG" b="0" dirty="0">
                <a:solidFill>
                  <a:srgbClr val="3F3F3F"/>
                </a:solidFill>
                <a:latin typeface="Arial" pitchFamily="34" charset="0"/>
                <a:cs typeface="Arial" pitchFamily="34" charset="0"/>
              </a:rPr>
              <a:t>للسؤال المباشر</a:t>
            </a:r>
            <a:r>
              <a:rPr lang="ar-JO" b="0" dirty="0">
                <a:solidFill>
                  <a:srgbClr val="3F3F3F"/>
                </a:solidFill>
                <a:latin typeface="Arial" pitchFamily="34" charset="0"/>
                <a:cs typeface="Arial" pitchFamily="34" charset="0"/>
              </a:rPr>
              <a:t>مثل:</a:t>
            </a:r>
            <a:r>
              <a:rPr lang="en-US" b="0" dirty="0">
                <a:solidFill>
                  <a:srgbClr val="0070C0"/>
                </a:solidFill>
                <a:latin typeface="Arial" pitchFamily="34" charset="0"/>
                <a:cs typeface="Arial" pitchFamily="34" charset="0"/>
              </a:rPr>
              <a:t> </a:t>
            </a:r>
            <a:r>
              <a:rPr lang="ar-EG" b="0" dirty="0" smtClean="0">
                <a:solidFill>
                  <a:srgbClr val="0070C0"/>
                </a:solidFill>
                <a:latin typeface="Arial" pitchFamily="34" charset="0"/>
                <a:cs typeface="Arial" pitchFamily="34" charset="0"/>
              </a:rPr>
              <a:t>‏</a:t>
            </a:r>
            <a:r>
              <a:rPr lang="en-GB" b="0" dirty="0" smtClean="0">
                <a:solidFill>
                  <a:srgbClr val="0070C0"/>
                </a:solidFill>
                <a:latin typeface="Arial" pitchFamily="34" charset="0"/>
                <a:cs typeface="Arial" pitchFamily="34" charset="0"/>
              </a:rPr>
              <a:t> </a:t>
            </a:r>
            <a:r>
              <a:rPr lang="en-GB" u="sng" dirty="0">
                <a:solidFill>
                  <a:srgbClr val="0070C0"/>
                </a:solidFill>
                <a:latin typeface="Arial" pitchFamily="34" charset="0"/>
                <a:cs typeface="Arial" pitchFamily="34" charset="0"/>
              </a:rPr>
              <a:t>Facebook</a:t>
            </a:r>
            <a:r>
              <a:rPr lang="en-GB" b="0" dirty="0">
                <a:solidFill>
                  <a:srgbClr val="0070C0"/>
                </a:solidFill>
                <a:latin typeface="Arial" pitchFamily="34" charset="0"/>
                <a:cs typeface="Arial" pitchFamily="34" charset="0"/>
              </a:rPr>
              <a:t>, Hi5</a:t>
            </a:r>
            <a:r>
              <a:rPr lang="en-GB" b="0" dirty="0" smtClean="0">
                <a:solidFill>
                  <a:srgbClr val="0070C0"/>
                </a:solidFill>
                <a:latin typeface="Arial" pitchFamily="34" charset="0"/>
                <a:cs typeface="Arial" pitchFamily="34" charset="0"/>
              </a:rPr>
              <a:t>, </a:t>
            </a:r>
            <a:r>
              <a:rPr lang="en-GB" u="sng" dirty="0">
                <a:solidFill>
                  <a:srgbClr val="0070C0"/>
                </a:solidFill>
                <a:latin typeface="Arial" pitchFamily="34" charset="0"/>
                <a:cs typeface="Arial" pitchFamily="34" charset="0"/>
              </a:rPr>
              <a:t>LinkedIn</a:t>
            </a:r>
            <a:r>
              <a:rPr lang="en-GB" b="0" dirty="0">
                <a:solidFill>
                  <a:srgbClr val="0070C0"/>
                </a:solidFill>
                <a:latin typeface="Arial" pitchFamily="34" charset="0"/>
                <a:cs typeface="Arial" pitchFamily="34" charset="0"/>
              </a:rPr>
              <a:t>, </a:t>
            </a:r>
            <a:r>
              <a:rPr lang="en-GB" b="0" dirty="0" err="1" smtClean="0">
                <a:solidFill>
                  <a:srgbClr val="0070C0"/>
                </a:solidFill>
                <a:latin typeface="Arial" pitchFamily="34" charset="0"/>
                <a:cs typeface="Arial" pitchFamily="34" charset="0"/>
              </a:rPr>
              <a:t>MySpace</a:t>
            </a:r>
            <a:endParaRPr lang="en-GB" b="0" dirty="0">
              <a:solidFill>
                <a:srgbClr val="0070C0"/>
              </a:solidFill>
              <a:latin typeface="Arial" pitchFamily="34" charset="0"/>
              <a:cs typeface="Arial" pitchFamily="34" charset="0"/>
            </a:endParaRPr>
          </a:p>
          <a:p>
            <a:pPr marL="457200" indent="-457200">
              <a:buClr>
                <a:schemeClr val="tx2"/>
              </a:buClr>
              <a:buFont typeface="+mj-lt"/>
              <a:buAutoNum type="arabicPeriod" startAt="5"/>
            </a:pPr>
            <a:r>
              <a:rPr lang="ar-EG" b="0" dirty="0">
                <a:solidFill>
                  <a:schemeClr val="tx2"/>
                </a:solidFill>
                <a:latin typeface="Arial" pitchFamily="34" charset="0"/>
                <a:cs typeface="Arial" pitchFamily="34" charset="0"/>
              </a:rPr>
              <a:t>مواقع الفعاليات</a:t>
            </a:r>
            <a:r>
              <a:rPr lang="ar-JO" b="0" dirty="0">
                <a:solidFill>
                  <a:schemeClr val="tx2"/>
                </a:solidFill>
                <a:latin typeface="Arial" pitchFamily="34" charset="0"/>
                <a:cs typeface="Arial" pitchFamily="34" charset="0"/>
              </a:rPr>
              <a:t>:  </a:t>
            </a:r>
            <a:r>
              <a:rPr lang="ar-JO" b="0" dirty="0">
                <a:latin typeface="Arial" pitchFamily="34" charset="0"/>
                <a:cs typeface="Arial" pitchFamily="34" charset="0"/>
              </a:rPr>
              <a:t>تستخدم هذه المواقع لتنظيم فعاليات معينة. ما يميزها هو التحديث التلقائي. فحين يحدث أي تغيير معين يقوم صاحب الفعالية بالتحديث وينتقل هذا الأمر بشكل مباشر للأعضاء. امثلة: </a:t>
            </a:r>
            <a:r>
              <a:rPr lang="en-GB" u="sng" dirty="0" err="1" smtClean="0">
                <a:solidFill>
                  <a:srgbClr val="0070C0"/>
                </a:solidFill>
                <a:latin typeface="Arial" pitchFamily="34" charset="0"/>
                <a:cs typeface="Arial" pitchFamily="34" charset="0"/>
              </a:rPr>
              <a:t>Tweetvite</a:t>
            </a:r>
            <a:r>
              <a:rPr lang="en-GB" b="0" dirty="0" smtClean="0">
                <a:solidFill>
                  <a:srgbClr val="0070C0"/>
                </a:solidFill>
                <a:latin typeface="Arial" pitchFamily="34" charset="0"/>
                <a:cs typeface="Arial" pitchFamily="34" charset="0"/>
              </a:rPr>
              <a:t>, </a:t>
            </a:r>
            <a:r>
              <a:rPr lang="en-GB" u="sng" dirty="0" smtClean="0">
                <a:solidFill>
                  <a:srgbClr val="0070C0"/>
                </a:solidFill>
                <a:latin typeface="Arial" pitchFamily="34" charset="0"/>
                <a:cs typeface="Arial" pitchFamily="34" charset="0"/>
              </a:rPr>
              <a:t>Meetup</a:t>
            </a:r>
            <a:endParaRPr lang="ar-JO" u="sng" dirty="0">
              <a:solidFill>
                <a:srgbClr val="0070C0"/>
              </a:solidFill>
              <a:latin typeface="Arial" pitchFamily="34" charset="0"/>
              <a:cs typeface="Arial" pitchFamily="34" charset="0"/>
            </a:endParaRPr>
          </a:p>
          <a:p>
            <a:pPr marL="457200" indent="-457200">
              <a:buClr>
                <a:schemeClr val="tx2"/>
              </a:buClr>
              <a:buFont typeface="+mj-lt"/>
              <a:buAutoNum type="arabicPeriod" startAt="5"/>
            </a:pPr>
            <a:r>
              <a:rPr lang="ar-EG" b="0" dirty="0">
                <a:solidFill>
                  <a:schemeClr val="tx2"/>
                </a:solidFill>
                <a:latin typeface="Arial" pitchFamily="34" charset="0"/>
                <a:cs typeface="Arial" pitchFamily="34" charset="0"/>
              </a:rPr>
              <a:t>مواقع </a:t>
            </a:r>
            <a:r>
              <a:rPr lang="ar-JO" b="0" dirty="0">
                <a:solidFill>
                  <a:schemeClr val="tx2"/>
                </a:solidFill>
                <a:latin typeface="Arial" pitchFamily="34" charset="0"/>
                <a:cs typeface="Arial" pitchFamily="34" charset="0"/>
              </a:rPr>
              <a:t>الدعم والبحث عن التمويل:  </a:t>
            </a:r>
            <a:r>
              <a:rPr lang="ar-JO" b="0" dirty="0">
                <a:latin typeface="Arial" pitchFamily="34" charset="0"/>
                <a:cs typeface="Arial" pitchFamily="34" charset="0"/>
              </a:rPr>
              <a:t>اذا كنت تود القيام بمشروع معين ولا تملك الموارد الكافية، فيمكنك الذهاب لأحد هذه المواقع وتقديم مشروعك وفكرته واذا تمت الموافقة عليه ستحصل على الدعم المناسب. أمثلة: </a:t>
            </a:r>
            <a:r>
              <a:rPr lang="en-GB" u="sng" dirty="0">
                <a:solidFill>
                  <a:srgbClr val="0070C0"/>
                </a:solidFill>
                <a:latin typeface="Arial" pitchFamily="34" charset="0"/>
                <a:cs typeface="Arial" pitchFamily="34" charset="0"/>
              </a:rPr>
              <a:t>Causes</a:t>
            </a:r>
            <a:r>
              <a:rPr lang="en-GB" b="0" dirty="0">
                <a:solidFill>
                  <a:srgbClr val="0070C0"/>
                </a:solidFill>
                <a:latin typeface="Arial" pitchFamily="34" charset="0"/>
                <a:cs typeface="Arial" pitchFamily="34" charset="0"/>
              </a:rPr>
              <a:t>, Kickstarter</a:t>
            </a:r>
            <a:r>
              <a:rPr lang="ar-JO" b="0" dirty="0">
                <a:solidFill>
                  <a:srgbClr val="0070C0"/>
                </a:solidFill>
                <a:latin typeface="Arial" pitchFamily="34" charset="0"/>
                <a:cs typeface="Arial" pitchFamily="34" charset="0"/>
              </a:rPr>
              <a:t> </a:t>
            </a:r>
            <a:r>
              <a:rPr lang="ar-JO" b="0" dirty="0">
                <a:latin typeface="Arial" pitchFamily="34" charset="0"/>
                <a:cs typeface="Arial" pitchFamily="34" charset="0"/>
              </a:rPr>
              <a:t>وفي الاردن موقع مشهور هو </a:t>
            </a:r>
            <a:r>
              <a:rPr lang="en-US" u="sng" dirty="0">
                <a:solidFill>
                  <a:srgbClr val="0070C0"/>
                </a:solidFill>
                <a:latin typeface="Arial" pitchFamily="34" charset="0"/>
                <a:cs typeface="Arial" pitchFamily="34" charset="0"/>
              </a:rPr>
              <a:t>Oasis</a:t>
            </a:r>
            <a:r>
              <a:rPr lang="ar-JO" u="sng" dirty="0">
                <a:solidFill>
                  <a:srgbClr val="0070C0"/>
                </a:solidFill>
                <a:latin typeface="Arial" pitchFamily="34" charset="0"/>
                <a:cs typeface="Arial" pitchFamily="34" charset="0"/>
              </a:rPr>
              <a:t> </a:t>
            </a:r>
            <a:endParaRPr lang="ar-JO" u="sng" dirty="0"/>
          </a:p>
          <a:p>
            <a:endParaRPr lang="ar-JO" b="0" i="1" dirty="0">
              <a:latin typeface="Arial" pitchFamily="34" charset="0"/>
              <a:cs typeface="Arial" pitchFamily="34" charset="0"/>
            </a:endParaRPr>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9</a:t>
            </a:fld>
            <a:endParaRPr lang="en-GB" dirty="0"/>
          </a:p>
        </p:txBody>
      </p:sp>
    </p:spTree>
    <p:extLst>
      <p:ext uri="{BB962C8B-B14F-4D97-AF65-F5344CB8AC3E}">
        <p14:creationId xmlns:p14="http://schemas.microsoft.com/office/powerpoint/2010/main" val="40816866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9782</TotalTime>
  <Words>1951</Words>
  <Application>Microsoft Office PowerPoint</Application>
  <PresentationFormat>On-screen Show (4:3)</PresentationFormat>
  <Paragraphs>188</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Essential</vt:lpstr>
      <vt:lpstr>مقدمة Introduction</vt:lpstr>
      <vt:lpstr>مقدمة Introduction</vt:lpstr>
      <vt:lpstr>تعريف شبكات التواصل الاجتماعي</vt:lpstr>
      <vt:lpstr>تاريخ شبكات التواصل الاجتماعي the history of social networks</vt:lpstr>
      <vt:lpstr>تاريخ شبكات التواصل الاجتماعي the history of social networks</vt:lpstr>
      <vt:lpstr>سؤال للنقاش الحر</vt:lpstr>
      <vt:lpstr>انواع شبكات التواصل الاجتماعي</vt:lpstr>
      <vt:lpstr>أنواع شبكات التواصل الاجتماعي</vt:lpstr>
      <vt:lpstr>أنواع شبكات التواصل الاجتماعي</vt:lpstr>
      <vt:lpstr>أنواع شبكات التواصل الاجتماعي</vt:lpstr>
      <vt:lpstr>أنواع شبكات التواصل الاجتماعي</vt:lpstr>
      <vt:lpstr>أنواع شبكات التواصل الاجتماعي</vt:lpstr>
      <vt:lpstr>أنواع شبكات التواصل الاجتماعي</vt:lpstr>
      <vt:lpstr>سؤال للنقاش الحر</vt:lpstr>
      <vt:lpstr>شبكات شهيرة</vt:lpstr>
      <vt:lpstr>مميزات الشبكات الاجتماعية</vt:lpstr>
      <vt:lpstr>مواضيع للنقاش الحر</vt:lpstr>
      <vt:lpstr>ايجابيات وسلبيات شبكات التواصل الاجتماعي</vt:lpstr>
      <vt:lpstr>ايجابيات وسلبيات شبكات التواصل الاجتماعي</vt:lpstr>
      <vt:lpstr>سؤال للنقاش الحر</vt:lpstr>
      <vt:lpstr>بعض التصورات الخاطئة لشبكات التواصل الاجتماعي </vt:lpstr>
      <vt:lpstr>بعض التصورات الخاطئة لشبكات التواصل الاجتماعي </vt:lpstr>
      <vt:lpstr>حقائق واقعية عن شبكات التواصل الاجتماعي</vt:lpstr>
      <vt:lpstr>حقائق واقعية عن شبكات التواصل الاجتماعي</vt:lpstr>
      <vt:lpstr>حقائق واقعية عن شبكات التواصل الاجتماعي</vt:lpstr>
      <vt:lpstr>حقائق واقعية عن شبكات التواصل الاجتماعي  </vt:lpstr>
      <vt:lpstr>حقائق واقعية عن شبكات التواصل الاجتماعي</vt:lpstr>
      <vt:lpstr>حقائق واقعية عن شبكات التواصل الاجتماعي</vt:lpstr>
      <vt:lpstr>حقائق واقعية عن شبكات التواصل الاجتماعي</vt:lpstr>
      <vt:lpstr>اسئلة للنقاش الحر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networks skills 0731101 (1)</dc:title>
  <dc:creator>ola</dc:creator>
  <cp:lastModifiedBy>Raneem Qaddoura</cp:lastModifiedBy>
  <cp:revision>415</cp:revision>
  <dcterms:created xsi:type="dcterms:W3CDTF">2015-02-28T12:48:04Z</dcterms:created>
  <dcterms:modified xsi:type="dcterms:W3CDTF">2017-10-25T11:48:25Z</dcterms:modified>
</cp:coreProperties>
</file>